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38"/>
  </p:notesMasterIdLst>
  <p:sldIdLst>
    <p:sldId id="306" r:id="rId5"/>
    <p:sldId id="258" r:id="rId6"/>
    <p:sldId id="293" r:id="rId7"/>
    <p:sldId id="259" r:id="rId8"/>
    <p:sldId id="299" r:id="rId9"/>
    <p:sldId id="262" r:id="rId10"/>
    <p:sldId id="263" r:id="rId11"/>
    <p:sldId id="300" r:id="rId12"/>
    <p:sldId id="266" r:id="rId13"/>
    <p:sldId id="267" r:id="rId14"/>
    <p:sldId id="304" r:id="rId15"/>
    <p:sldId id="268" r:id="rId16"/>
    <p:sldId id="270" r:id="rId17"/>
    <p:sldId id="271" r:id="rId18"/>
    <p:sldId id="272" r:id="rId19"/>
    <p:sldId id="274" r:id="rId20"/>
    <p:sldId id="276" r:id="rId21"/>
    <p:sldId id="291" r:id="rId22"/>
    <p:sldId id="278" r:id="rId23"/>
    <p:sldId id="302" r:id="rId24"/>
    <p:sldId id="280" r:id="rId25"/>
    <p:sldId id="303" r:id="rId26"/>
    <p:sldId id="282" r:id="rId27"/>
    <p:sldId id="283" r:id="rId28"/>
    <p:sldId id="284" r:id="rId29"/>
    <p:sldId id="285" r:id="rId30"/>
    <p:sldId id="305" r:id="rId31"/>
    <p:sldId id="287" r:id="rId32"/>
    <p:sldId id="288" r:id="rId33"/>
    <p:sldId id="294" r:id="rId34"/>
    <p:sldId id="295" r:id="rId35"/>
    <p:sldId id="296"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Miriam D Monte" initials="GMDM" lastIdx="33" clrIdx="0">
    <p:extLst>
      <p:ext uri="{19B8F6BF-5375-455C-9EA6-DF929625EA0E}">
        <p15:presenceInfo xmlns:p15="http://schemas.microsoft.com/office/powerpoint/2012/main" userId="S-1-5-21-3361151005-2080053223-3394076701-19122" providerId="AD"/>
      </p:ext>
    </p:extLst>
  </p:cmAuthor>
  <p:cmAuthor id="2" name="Ishani Debroy" initials="ID" lastIdx="48" clrIdx="1">
    <p:extLst>
      <p:ext uri="{19B8F6BF-5375-455C-9EA6-DF929625EA0E}">
        <p15:presenceInfo xmlns:p15="http://schemas.microsoft.com/office/powerpoint/2012/main" userId="S-1-5-21-3361151005-2080053223-3394076701-18500" providerId="AD"/>
      </p:ext>
    </p:extLst>
  </p:cmAuthor>
  <p:cmAuthor id="3" name="Kavitha Melarcode Seetharaman" initials="KMS" lastIdx="5" clrIdx="2">
    <p:extLst>
      <p:ext uri="{19B8F6BF-5375-455C-9EA6-DF929625EA0E}">
        <p15:presenceInfo xmlns:p15="http://schemas.microsoft.com/office/powerpoint/2012/main" userId="Kavitha Melarcode Seethara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C20"/>
    <a:srgbClr val="3366FF"/>
    <a:srgbClr val="9A1A3F"/>
    <a:srgbClr val="DFD49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6401" autoAdjust="0"/>
  </p:normalViewPr>
  <p:slideViewPr>
    <p:cSldViewPr>
      <p:cViewPr varScale="1">
        <p:scale>
          <a:sx n="48" d="100"/>
          <a:sy n="48" d="100"/>
        </p:scale>
        <p:origin x="1956"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68D59-E283-401A-825D-D9A510A3CE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51DBDB2-30E1-47CD-B3F2-C0574ABF6E98}">
      <dgm:prSet custT="1"/>
      <dgm:spPr>
        <a:solidFill>
          <a:srgbClr val="C30C20"/>
        </a:solidFill>
      </dgm:spPr>
      <dgm:t>
        <a:bodyPr/>
        <a:lstStyle/>
        <a:p>
          <a:r>
            <a:rPr lang="en-US" sz="2800" dirty="0"/>
            <a:t>Planning</a:t>
          </a:r>
          <a:r>
            <a:rPr lang="en-US" sz="4700" dirty="0"/>
            <a:t> </a:t>
          </a:r>
          <a:endParaRPr lang="en-IN" sz="4700" dirty="0"/>
        </a:p>
      </dgm:t>
    </dgm:pt>
    <dgm:pt modelId="{8E0A98CC-2DFE-4A4D-B5B7-C417F686B90D}" type="parTrans" cxnId="{DB270E32-BADE-4745-B415-A2E6AC529567}">
      <dgm:prSet/>
      <dgm:spPr/>
      <dgm:t>
        <a:bodyPr/>
        <a:lstStyle/>
        <a:p>
          <a:endParaRPr lang="en-US"/>
        </a:p>
      </dgm:t>
    </dgm:pt>
    <dgm:pt modelId="{87D1727D-6FA5-4AD4-8172-15A355DAD71D}" type="sibTrans" cxnId="{DB270E32-BADE-4745-B415-A2E6AC529567}">
      <dgm:prSet/>
      <dgm:spPr/>
      <dgm:t>
        <a:bodyPr/>
        <a:lstStyle/>
        <a:p>
          <a:endParaRPr lang="en-US"/>
        </a:p>
      </dgm:t>
    </dgm:pt>
    <dgm:pt modelId="{B93D7B5B-466A-4C2C-BCB8-B1B47688EC70}">
      <dgm:prSet custT="1"/>
      <dgm:spPr>
        <a:solidFill>
          <a:srgbClr val="C30C20"/>
        </a:solidFill>
      </dgm:spPr>
      <dgm:t>
        <a:bodyPr/>
        <a:lstStyle/>
        <a:p>
          <a:r>
            <a:rPr lang="en-US" sz="2800" dirty="0"/>
            <a:t>Organizing</a:t>
          </a:r>
          <a:endParaRPr lang="en-IN" sz="4700" dirty="0"/>
        </a:p>
      </dgm:t>
    </dgm:pt>
    <dgm:pt modelId="{0E1797A5-4EAD-4B98-B8A1-89DBFA1133AA}" type="parTrans" cxnId="{644FC888-39C3-4F96-B7FB-0237B04D7A29}">
      <dgm:prSet/>
      <dgm:spPr/>
      <dgm:t>
        <a:bodyPr/>
        <a:lstStyle/>
        <a:p>
          <a:endParaRPr lang="en-US"/>
        </a:p>
      </dgm:t>
    </dgm:pt>
    <dgm:pt modelId="{53254A87-7780-4C15-81BF-6654AFCC3B0C}" type="sibTrans" cxnId="{644FC888-39C3-4F96-B7FB-0237B04D7A29}">
      <dgm:prSet/>
      <dgm:spPr/>
      <dgm:t>
        <a:bodyPr/>
        <a:lstStyle/>
        <a:p>
          <a:endParaRPr lang="en-US"/>
        </a:p>
      </dgm:t>
    </dgm:pt>
    <dgm:pt modelId="{81FD7D93-E2C7-4E16-89D1-D6F2BD7AF587}">
      <dgm:prSet custT="1"/>
      <dgm:spPr>
        <a:solidFill>
          <a:srgbClr val="C30C20"/>
        </a:solidFill>
      </dgm:spPr>
      <dgm:t>
        <a:bodyPr/>
        <a:lstStyle/>
        <a:p>
          <a:r>
            <a:rPr lang="en-US" sz="2800" dirty="0"/>
            <a:t>Leading</a:t>
          </a:r>
          <a:r>
            <a:rPr lang="en-US" sz="4700" dirty="0"/>
            <a:t> </a:t>
          </a:r>
          <a:endParaRPr lang="en-IN" sz="4700" dirty="0"/>
        </a:p>
      </dgm:t>
    </dgm:pt>
    <dgm:pt modelId="{7B938F53-BE0C-47E1-A2D3-6B0092BB2690}" type="parTrans" cxnId="{D613DD75-D106-41F3-9372-3F51D0B03849}">
      <dgm:prSet/>
      <dgm:spPr/>
      <dgm:t>
        <a:bodyPr/>
        <a:lstStyle/>
        <a:p>
          <a:endParaRPr lang="en-US"/>
        </a:p>
      </dgm:t>
    </dgm:pt>
    <dgm:pt modelId="{3E6E0345-F88D-44E1-B32A-A88F6ABF0D79}" type="sibTrans" cxnId="{D613DD75-D106-41F3-9372-3F51D0B03849}">
      <dgm:prSet/>
      <dgm:spPr/>
      <dgm:t>
        <a:bodyPr/>
        <a:lstStyle/>
        <a:p>
          <a:endParaRPr lang="en-US"/>
        </a:p>
      </dgm:t>
    </dgm:pt>
    <dgm:pt modelId="{460E09D3-9D74-4F82-97CB-9E2559512624}">
      <dgm:prSet custT="1"/>
      <dgm:spPr>
        <a:solidFill>
          <a:srgbClr val="C30C20"/>
        </a:solidFill>
      </dgm:spPr>
      <dgm:t>
        <a:bodyPr/>
        <a:lstStyle/>
        <a:p>
          <a:r>
            <a:rPr lang="en-US" sz="2800" dirty="0"/>
            <a:t>Controlling</a:t>
          </a:r>
          <a:endParaRPr lang="en-IN" sz="4700" dirty="0"/>
        </a:p>
      </dgm:t>
    </dgm:pt>
    <dgm:pt modelId="{3F79C710-CBA7-49BE-AA04-511FC7C713CB}" type="parTrans" cxnId="{CBD976A0-78D1-413C-8A01-C935CAFED788}">
      <dgm:prSet/>
      <dgm:spPr/>
      <dgm:t>
        <a:bodyPr/>
        <a:lstStyle/>
        <a:p>
          <a:endParaRPr lang="en-US"/>
        </a:p>
      </dgm:t>
    </dgm:pt>
    <dgm:pt modelId="{34323D2A-6C61-489A-AE00-2A02B3CD71D9}" type="sibTrans" cxnId="{CBD976A0-78D1-413C-8A01-C935CAFED788}">
      <dgm:prSet/>
      <dgm:spPr/>
      <dgm:t>
        <a:bodyPr/>
        <a:lstStyle/>
        <a:p>
          <a:endParaRPr lang="en-US"/>
        </a:p>
      </dgm:t>
    </dgm:pt>
    <dgm:pt modelId="{A2BB120E-E2B6-4B68-9141-2153B6FB37A5}" type="pres">
      <dgm:prSet presAssocID="{26D68D59-E283-401A-825D-D9A510A3CE52}" presName="diagram" presStyleCnt="0">
        <dgm:presLayoutVars>
          <dgm:dir/>
          <dgm:resizeHandles val="exact"/>
        </dgm:presLayoutVars>
      </dgm:prSet>
      <dgm:spPr/>
    </dgm:pt>
    <dgm:pt modelId="{94295177-D746-46F1-A611-65BD3FD9ACD5}" type="pres">
      <dgm:prSet presAssocID="{351DBDB2-30E1-47CD-B3F2-C0574ABF6E98}" presName="node" presStyleLbl="node1" presStyleIdx="0" presStyleCnt="4">
        <dgm:presLayoutVars>
          <dgm:bulletEnabled val="1"/>
        </dgm:presLayoutVars>
      </dgm:prSet>
      <dgm:spPr/>
    </dgm:pt>
    <dgm:pt modelId="{A8A5269B-1B35-448B-9703-3A9294D3EAB9}" type="pres">
      <dgm:prSet presAssocID="{87D1727D-6FA5-4AD4-8172-15A355DAD71D}" presName="sibTrans" presStyleCnt="0"/>
      <dgm:spPr/>
    </dgm:pt>
    <dgm:pt modelId="{8EB57330-3A37-44E0-9900-DA483BC7E3FE}" type="pres">
      <dgm:prSet presAssocID="{B93D7B5B-466A-4C2C-BCB8-B1B47688EC70}" presName="node" presStyleLbl="node1" presStyleIdx="1" presStyleCnt="4" custLinFactNeighborX="5099" custLinFactNeighborY="-18596">
        <dgm:presLayoutVars>
          <dgm:bulletEnabled val="1"/>
        </dgm:presLayoutVars>
      </dgm:prSet>
      <dgm:spPr/>
    </dgm:pt>
    <dgm:pt modelId="{74D94BF0-8D80-4741-96A4-4F77EFB8C1EF}" type="pres">
      <dgm:prSet presAssocID="{53254A87-7780-4C15-81BF-6654AFCC3B0C}" presName="sibTrans" presStyleCnt="0"/>
      <dgm:spPr/>
    </dgm:pt>
    <dgm:pt modelId="{73A0660D-5150-4621-AF5D-DFC9C357040C}" type="pres">
      <dgm:prSet presAssocID="{81FD7D93-E2C7-4E16-89D1-D6F2BD7AF587}" presName="node" presStyleLbl="node1" presStyleIdx="2" presStyleCnt="4">
        <dgm:presLayoutVars>
          <dgm:bulletEnabled val="1"/>
        </dgm:presLayoutVars>
      </dgm:prSet>
      <dgm:spPr/>
    </dgm:pt>
    <dgm:pt modelId="{50B220F7-ECF5-442E-8620-18F9CE0360AD}" type="pres">
      <dgm:prSet presAssocID="{3E6E0345-F88D-44E1-B32A-A88F6ABF0D79}" presName="sibTrans" presStyleCnt="0"/>
      <dgm:spPr/>
    </dgm:pt>
    <dgm:pt modelId="{E1DBA943-7374-4AF2-9A54-5AD1B0E0071E}" type="pres">
      <dgm:prSet presAssocID="{460E09D3-9D74-4F82-97CB-9E2559512624}" presName="node" presStyleLbl="node1" presStyleIdx="3" presStyleCnt="4" custLinFactNeighborX="6614" custLinFactNeighborY="-591">
        <dgm:presLayoutVars>
          <dgm:bulletEnabled val="1"/>
        </dgm:presLayoutVars>
      </dgm:prSet>
      <dgm:spPr/>
    </dgm:pt>
  </dgm:ptLst>
  <dgm:cxnLst>
    <dgm:cxn modelId="{2E292C21-2770-47BD-9936-491424D4EC34}" type="presOf" srcId="{460E09D3-9D74-4F82-97CB-9E2559512624}" destId="{E1DBA943-7374-4AF2-9A54-5AD1B0E0071E}" srcOrd="0" destOrd="0" presId="urn:microsoft.com/office/officeart/2005/8/layout/default"/>
    <dgm:cxn modelId="{DB270E32-BADE-4745-B415-A2E6AC529567}" srcId="{26D68D59-E283-401A-825D-D9A510A3CE52}" destId="{351DBDB2-30E1-47CD-B3F2-C0574ABF6E98}" srcOrd="0" destOrd="0" parTransId="{8E0A98CC-2DFE-4A4D-B5B7-C417F686B90D}" sibTransId="{87D1727D-6FA5-4AD4-8172-15A355DAD71D}"/>
    <dgm:cxn modelId="{D613DD75-D106-41F3-9372-3F51D0B03849}" srcId="{26D68D59-E283-401A-825D-D9A510A3CE52}" destId="{81FD7D93-E2C7-4E16-89D1-D6F2BD7AF587}" srcOrd="2" destOrd="0" parTransId="{7B938F53-BE0C-47E1-A2D3-6B0092BB2690}" sibTransId="{3E6E0345-F88D-44E1-B32A-A88F6ABF0D79}"/>
    <dgm:cxn modelId="{644FC888-39C3-4F96-B7FB-0237B04D7A29}" srcId="{26D68D59-E283-401A-825D-D9A510A3CE52}" destId="{B93D7B5B-466A-4C2C-BCB8-B1B47688EC70}" srcOrd="1" destOrd="0" parTransId="{0E1797A5-4EAD-4B98-B8A1-89DBFA1133AA}" sibTransId="{53254A87-7780-4C15-81BF-6654AFCC3B0C}"/>
    <dgm:cxn modelId="{4268E88E-66E6-4FD8-87B0-ED6443FBF393}" type="presOf" srcId="{B93D7B5B-466A-4C2C-BCB8-B1B47688EC70}" destId="{8EB57330-3A37-44E0-9900-DA483BC7E3FE}" srcOrd="0" destOrd="0" presId="urn:microsoft.com/office/officeart/2005/8/layout/default"/>
    <dgm:cxn modelId="{CBD976A0-78D1-413C-8A01-C935CAFED788}" srcId="{26D68D59-E283-401A-825D-D9A510A3CE52}" destId="{460E09D3-9D74-4F82-97CB-9E2559512624}" srcOrd="3" destOrd="0" parTransId="{3F79C710-CBA7-49BE-AA04-511FC7C713CB}" sibTransId="{34323D2A-6C61-489A-AE00-2A02B3CD71D9}"/>
    <dgm:cxn modelId="{17A9E2F1-8367-4927-BCF6-C748361119BA}" type="presOf" srcId="{81FD7D93-E2C7-4E16-89D1-D6F2BD7AF587}" destId="{73A0660D-5150-4621-AF5D-DFC9C357040C}" srcOrd="0" destOrd="0" presId="urn:microsoft.com/office/officeart/2005/8/layout/default"/>
    <dgm:cxn modelId="{9DAA8DF4-24C6-4843-AA41-2EB5991497E8}" type="presOf" srcId="{351DBDB2-30E1-47CD-B3F2-C0574ABF6E98}" destId="{94295177-D746-46F1-A611-65BD3FD9ACD5}" srcOrd="0" destOrd="0" presId="urn:microsoft.com/office/officeart/2005/8/layout/default"/>
    <dgm:cxn modelId="{418FF8FA-31E2-49BC-8428-0BCF75C03452}" type="presOf" srcId="{26D68D59-E283-401A-825D-D9A510A3CE52}" destId="{A2BB120E-E2B6-4B68-9141-2153B6FB37A5}" srcOrd="0" destOrd="0" presId="urn:microsoft.com/office/officeart/2005/8/layout/default"/>
    <dgm:cxn modelId="{A017990F-7E29-4066-ACB1-4AC350F07D8C}" type="presParOf" srcId="{A2BB120E-E2B6-4B68-9141-2153B6FB37A5}" destId="{94295177-D746-46F1-A611-65BD3FD9ACD5}" srcOrd="0" destOrd="0" presId="urn:microsoft.com/office/officeart/2005/8/layout/default"/>
    <dgm:cxn modelId="{8511265B-449E-4CA4-A5F7-297341147CF5}" type="presParOf" srcId="{A2BB120E-E2B6-4B68-9141-2153B6FB37A5}" destId="{A8A5269B-1B35-448B-9703-3A9294D3EAB9}" srcOrd="1" destOrd="0" presId="urn:microsoft.com/office/officeart/2005/8/layout/default"/>
    <dgm:cxn modelId="{3B335D74-215A-4DA5-8428-D554C4C18375}" type="presParOf" srcId="{A2BB120E-E2B6-4B68-9141-2153B6FB37A5}" destId="{8EB57330-3A37-44E0-9900-DA483BC7E3FE}" srcOrd="2" destOrd="0" presId="urn:microsoft.com/office/officeart/2005/8/layout/default"/>
    <dgm:cxn modelId="{A2980C1A-F85E-4788-80E9-BBFBC16E70D6}" type="presParOf" srcId="{A2BB120E-E2B6-4B68-9141-2153B6FB37A5}" destId="{74D94BF0-8D80-4741-96A4-4F77EFB8C1EF}" srcOrd="3" destOrd="0" presId="urn:microsoft.com/office/officeart/2005/8/layout/default"/>
    <dgm:cxn modelId="{9ABC943C-C1BC-4DD5-AB82-C0FBB6EFB339}" type="presParOf" srcId="{A2BB120E-E2B6-4B68-9141-2153B6FB37A5}" destId="{73A0660D-5150-4621-AF5D-DFC9C357040C}" srcOrd="4" destOrd="0" presId="urn:microsoft.com/office/officeart/2005/8/layout/default"/>
    <dgm:cxn modelId="{899DE4F0-E863-43E7-9819-0233B1BAAC13}" type="presParOf" srcId="{A2BB120E-E2B6-4B68-9141-2153B6FB37A5}" destId="{50B220F7-ECF5-442E-8620-18F9CE0360AD}" srcOrd="5" destOrd="0" presId="urn:microsoft.com/office/officeart/2005/8/layout/default"/>
    <dgm:cxn modelId="{E840062A-7FEE-479E-B1B9-8B55101159C0}" type="presParOf" srcId="{A2BB120E-E2B6-4B68-9141-2153B6FB37A5}" destId="{E1DBA943-7374-4AF2-9A54-5AD1B0E0071E}"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95177-D746-46F1-A611-65BD3FD9ACD5}">
      <dsp:nvSpPr>
        <dsp:cNvPr id="0" name=""/>
        <dsp:cNvSpPr/>
      </dsp:nvSpPr>
      <dsp:spPr>
        <a:xfrm>
          <a:off x="403411" y="1173"/>
          <a:ext cx="3280655" cy="1968393"/>
        </a:xfrm>
        <a:prstGeom prst="rect">
          <a:avLst/>
        </a:prstGeom>
        <a:solidFill>
          <a:srgbClr val="C30C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Planning</a:t>
          </a:r>
          <a:r>
            <a:rPr lang="en-US" sz="4700" kern="1200" dirty="0"/>
            <a:t> </a:t>
          </a:r>
          <a:endParaRPr lang="en-IN" sz="4700" kern="1200" dirty="0"/>
        </a:p>
      </dsp:txBody>
      <dsp:txXfrm>
        <a:off x="403411" y="1173"/>
        <a:ext cx="3280655" cy="1968393"/>
      </dsp:txXfrm>
    </dsp:sp>
    <dsp:sp modelId="{8EB57330-3A37-44E0-9900-DA483BC7E3FE}">
      <dsp:nvSpPr>
        <dsp:cNvPr id="0" name=""/>
        <dsp:cNvSpPr/>
      </dsp:nvSpPr>
      <dsp:spPr>
        <a:xfrm>
          <a:off x="4179413" y="0"/>
          <a:ext cx="3280655" cy="1968393"/>
        </a:xfrm>
        <a:prstGeom prst="rect">
          <a:avLst/>
        </a:prstGeom>
        <a:solidFill>
          <a:srgbClr val="C30C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Organizing</a:t>
          </a:r>
          <a:endParaRPr lang="en-IN" sz="4700" kern="1200" dirty="0"/>
        </a:p>
      </dsp:txBody>
      <dsp:txXfrm>
        <a:off x="4179413" y="0"/>
        <a:ext cx="3280655" cy="1968393"/>
      </dsp:txXfrm>
    </dsp:sp>
    <dsp:sp modelId="{73A0660D-5150-4621-AF5D-DFC9C357040C}">
      <dsp:nvSpPr>
        <dsp:cNvPr id="0" name=""/>
        <dsp:cNvSpPr/>
      </dsp:nvSpPr>
      <dsp:spPr>
        <a:xfrm>
          <a:off x="403411" y="2297632"/>
          <a:ext cx="3280655" cy="1968393"/>
        </a:xfrm>
        <a:prstGeom prst="rect">
          <a:avLst/>
        </a:prstGeom>
        <a:solidFill>
          <a:srgbClr val="C30C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Leading</a:t>
          </a:r>
          <a:r>
            <a:rPr lang="en-US" sz="4700" kern="1200" dirty="0"/>
            <a:t> </a:t>
          </a:r>
          <a:endParaRPr lang="en-IN" sz="4700" kern="1200" dirty="0"/>
        </a:p>
      </dsp:txBody>
      <dsp:txXfrm>
        <a:off x="403411" y="2297632"/>
        <a:ext cx="3280655" cy="1968393"/>
      </dsp:txXfrm>
    </dsp:sp>
    <dsp:sp modelId="{E1DBA943-7374-4AF2-9A54-5AD1B0E0071E}">
      <dsp:nvSpPr>
        <dsp:cNvPr id="0" name=""/>
        <dsp:cNvSpPr/>
      </dsp:nvSpPr>
      <dsp:spPr>
        <a:xfrm>
          <a:off x="4229115" y="2285999"/>
          <a:ext cx="3280655" cy="1968393"/>
        </a:xfrm>
        <a:prstGeom prst="rect">
          <a:avLst/>
        </a:prstGeom>
        <a:solidFill>
          <a:srgbClr val="C30C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Controlling</a:t>
          </a:r>
          <a:endParaRPr lang="en-IN" sz="4700" kern="1200" dirty="0"/>
        </a:p>
      </dsp:txBody>
      <dsp:txXfrm>
        <a:off x="4229115" y="2285999"/>
        <a:ext cx="3280655" cy="19683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91FB8-5A13-4897-99C7-B7E7D09EF61C}" type="datetimeFigureOut">
              <a:rPr lang="en-US" smtClean="0"/>
              <a:pPr/>
              <a:t>8/20/2019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1A6493-D61B-4305-9832-E06BE481A99C}" type="slidenum">
              <a:rPr lang="en-US" smtClean="0"/>
              <a:pPr/>
              <a:t>‹#›</a:t>
            </a:fld>
            <a:endParaRPr lang="en-US"/>
          </a:p>
        </p:txBody>
      </p:sp>
    </p:spTree>
    <p:extLst>
      <p:ext uri="{BB962C8B-B14F-4D97-AF65-F5344CB8AC3E}">
        <p14:creationId xmlns:p14="http://schemas.microsoft.com/office/powerpoint/2010/main" val="104335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CD72A-41D7-40FF-8CC9-E369AD95A4C3}" type="slidenum">
              <a:rPr lang="en-US" smtClean="0"/>
              <a:pPr fontAlgn="base">
                <a:spcBef>
                  <a:spcPct val="0"/>
                </a:spcBef>
                <a:spcAft>
                  <a:spcPct val="0"/>
                </a:spcAft>
                <a:defRPr/>
              </a:pPr>
              <a:t>2</a:t>
            </a:fld>
            <a:endParaRPr lang="en-US" dirty="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See text page: 2</a:t>
            </a:r>
          </a:p>
        </p:txBody>
      </p:sp>
    </p:spTree>
    <p:extLst>
      <p:ext uri="{BB962C8B-B14F-4D97-AF65-F5344CB8AC3E}">
        <p14:creationId xmlns:p14="http://schemas.microsoft.com/office/powerpoint/2010/main" val="206213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9F145D-BF82-41B1-9F18-75760EF5F131}" type="slidenum">
              <a:rPr lang="en-US" smtClean="0"/>
              <a:pPr fontAlgn="base">
                <a:spcBef>
                  <a:spcPct val="0"/>
                </a:spcBef>
                <a:spcAft>
                  <a:spcPct val="0"/>
                </a:spcAft>
                <a:defRPr/>
              </a:pPr>
              <a:t>23</a:t>
            </a:fld>
            <a:endParaRPr lang="en-US" dirty="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altLang="en-US" dirty="0"/>
          </a:p>
        </p:txBody>
      </p:sp>
    </p:spTree>
    <p:extLst>
      <p:ext uri="{BB962C8B-B14F-4D97-AF65-F5344CB8AC3E}">
        <p14:creationId xmlns:p14="http://schemas.microsoft.com/office/powerpoint/2010/main" val="1901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374C8-6A61-4966-80C0-76B478830C4B}" type="slidenum">
              <a:rPr lang="en-US" smtClean="0"/>
              <a:pPr fontAlgn="base">
                <a:spcBef>
                  <a:spcPct val="0"/>
                </a:spcBef>
                <a:spcAft>
                  <a:spcPct val="0"/>
                </a:spcAft>
                <a:defRPr/>
              </a:pPr>
              <a:t>25</a:t>
            </a:fld>
            <a:endParaRPr lang="en-US" dirty="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altLang="en-US" dirty="0"/>
          </a:p>
        </p:txBody>
      </p:sp>
    </p:spTree>
    <p:extLst>
      <p:ext uri="{BB962C8B-B14F-4D97-AF65-F5344CB8AC3E}">
        <p14:creationId xmlns:p14="http://schemas.microsoft.com/office/powerpoint/2010/main" val="198828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B17D53-3C14-46A2-BC06-F243B3210BE8}" type="slidenum">
              <a:rPr lang="en-US" smtClean="0"/>
              <a:pPr fontAlgn="base">
                <a:spcBef>
                  <a:spcPct val="0"/>
                </a:spcBef>
                <a:spcAft>
                  <a:spcPct val="0"/>
                </a:spcAft>
                <a:defRPr/>
              </a:pPr>
              <a:t>26</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18936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B869F8-85BA-4C34-9873-BC29585228A9}" type="slidenum">
              <a:rPr lang="en-US" smtClean="0"/>
              <a:pPr fontAlgn="base">
                <a:spcBef>
                  <a:spcPct val="0"/>
                </a:spcBef>
                <a:spcAft>
                  <a:spcPct val="0"/>
                </a:spcAft>
                <a:defRPr/>
              </a:pPr>
              <a:t>27</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6760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a:t>Often, a new supervisor takes on his or her position as the result of a promotion. That means the supervisor’s relationships with others in the department will change. How do you maintain positive working relationships with people when you are now responsible for ensuring they get their work done correctly and efficiently? Here are some suggestions for making the transition smoothly:</a:t>
            </a:r>
          </a:p>
          <a:p>
            <a:pPr eaLnBrk="1" fontAlgn="auto" hangingPunct="1">
              <a:spcBef>
                <a:spcPts val="0"/>
              </a:spcBef>
              <a:spcAft>
                <a:spcPts val="0"/>
              </a:spcAft>
              <a:defRPr/>
            </a:pPr>
            <a:r>
              <a:rPr lang="en-US" dirty="0"/>
              <a:t>• </a:t>
            </a:r>
            <a:r>
              <a:rPr lang="en-US" i="1" dirty="0"/>
              <a:t>Set limits on your behavior</a:t>
            </a:r>
            <a:r>
              <a:rPr lang="en-US" i="0" dirty="0"/>
              <a:t>. Some kinds of behavior that </a:t>
            </a:r>
            <a:r>
              <a:rPr lang="en-US" dirty="0"/>
              <a:t>co-workers commonly engage in—gossiping, grumbling about work, choosing friends—will interfere with your role as supervisor. Employees are counting on you to be fair and objective. If some employees expect favors based on friendship, they are not true friends.</a:t>
            </a:r>
          </a:p>
          <a:p>
            <a:pPr eaLnBrk="1" fontAlgn="auto" hangingPunct="1">
              <a:spcBef>
                <a:spcPts val="0"/>
              </a:spcBef>
              <a:spcAft>
                <a:spcPts val="0"/>
              </a:spcAft>
              <a:defRPr/>
            </a:pPr>
            <a:r>
              <a:rPr lang="en-US" dirty="0"/>
              <a:t>• </a:t>
            </a:r>
            <a:r>
              <a:rPr lang="en-US" i="1" dirty="0"/>
              <a:t>Don’t be a “rescuer.” </a:t>
            </a:r>
            <a:r>
              <a:rPr lang="en-US" i="0" dirty="0"/>
              <a:t>Instead of jumping in to get </a:t>
            </a:r>
            <a:r>
              <a:rPr lang="en-US" dirty="0"/>
              <a:t>the work done whenever a problem arises, teach the employees in your group to do the tasks you once handled. Training can be harder than doing the job yourself, but it builds a stronger work group.</a:t>
            </a:r>
          </a:p>
          <a:p>
            <a:pPr eaLnBrk="1" fontAlgn="auto" hangingPunct="1">
              <a:spcBef>
                <a:spcPts val="0"/>
              </a:spcBef>
              <a:spcAft>
                <a:spcPts val="0"/>
              </a:spcAft>
              <a:defRPr/>
            </a:pPr>
            <a:r>
              <a:rPr lang="en-US" dirty="0"/>
              <a:t>• </a:t>
            </a:r>
            <a:r>
              <a:rPr lang="en-US" i="1" dirty="0"/>
              <a:t>Figure out how to measure success. </a:t>
            </a:r>
            <a:r>
              <a:rPr lang="en-US" i="0" dirty="0"/>
              <a:t>How can you tell if each </a:t>
            </a:r>
            <a:r>
              <a:rPr lang="en-US" dirty="0"/>
              <a:t>person is succeeding in terms of quality, cost, and timeliness? As a supervisor, you need to see when employees are on track toward meeting their goals and when you need to step in.</a:t>
            </a:r>
          </a:p>
          <a:p>
            <a:pPr eaLnBrk="1" fontAlgn="auto" hangingPunct="1">
              <a:spcBef>
                <a:spcPts val="0"/>
              </a:spcBef>
              <a:spcAft>
                <a:spcPts val="0"/>
              </a:spcAft>
              <a:defRPr/>
            </a:pPr>
            <a:r>
              <a:rPr lang="en-US" dirty="0"/>
              <a:t>• </a:t>
            </a:r>
            <a:r>
              <a:rPr lang="en-US" i="1" dirty="0"/>
              <a:t>Communicate with everyone. </a:t>
            </a:r>
            <a:r>
              <a:rPr lang="en-US" i="0" dirty="0"/>
              <a:t>Make a point of talking to each member of your work group so that you can understand each person’s goals and everyone knows what your expectations are. Show employees how each person’s efforts benefit the whole </a:t>
            </a:r>
            <a:r>
              <a:rPr lang="en-US" dirty="0"/>
              <a:t>group.</a:t>
            </a:r>
          </a:p>
          <a:p>
            <a:pPr eaLnBrk="1" fontAlgn="auto" hangingPunct="1">
              <a:spcBef>
                <a:spcPts val="0"/>
              </a:spcBef>
              <a:spcAft>
                <a:spcPts val="0"/>
              </a:spcAft>
              <a:defRPr/>
            </a:pPr>
            <a:r>
              <a:rPr lang="en-US" dirty="0"/>
              <a:t>• </a:t>
            </a:r>
            <a:r>
              <a:rPr lang="en-US" i="1" dirty="0"/>
              <a:t>Be firm. </a:t>
            </a:r>
            <a:r>
              <a:rPr lang="en-US" i="0" dirty="0"/>
              <a:t>Sometimes employees “test” a new supervisor to see </a:t>
            </a:r>
            <a:r>
              <a:rPr lang="en-US" dirty="0"/>
              <a:t>if rules and standards will be enforced. If that happens, you will need to make it clear that you are serious about the whole group’s success.</a:t>
            </a:r>
          </a:p>
          <a:p>
            <a:pPr eaLnBrk="1" fontAlgn="auto" hangingPunct="1">
              <a:spcBef>
                <a:spcPts val="0"/>
              </a:spcBef>
              <a:spcAft>
                <a:spcPts val="0"/>
              </a:spcAft>
              <a:defRPr/>
            </a:pPr>
            <a:r>
              <a:rPr lang="en-US" dirty="0"/>
              <a:t>• </a:t>
            </a:r>
            <a:r>
              <a:rPr lang="en-US" i="1" dirty="0"/>
              <a:t>Learn from others. </a:t>
            </a:r>
            <a:r>
              <a:rPr lang="en-US" i="0" dirty="0"/>
              <a:t>Get to know other supervisors and managers who will share the wisdom </a:t>
            </a:r>
            <a:r>
              <a:rPr lang="en-US" dirty="0"/>
              <a:t>gained from their experience.</a:t>
            </a:r>
          </a:p>
          <a:p>
            <a:pPr eaLnBrk="1" fontAlgn="auto" hangingPunct="1">
              <a:spcBef>
                <a:spcPts val="0"/>
              </a:spcBef>
              <a:spcAft>
                <a:spcPts val="0"/>
              </a:spcAft>
              <a:defRPr/>
            </a:pPr>
            <a:r>
              <a:rPr lang="en-US" b="0" dirty="0"/>
              <a:t>Sources: Based on Brandi Britton, “Making the Move</a:t>
            </a:r>
            <a:r>
              <a:rPr lang="en-US" b="1" dirty="0"/>
              <a:t> </a:t>
            </a:r>
            <a:r>
              <a:rPr lang="en-US" dirty="0"/>
              <a:t>from Peer to Supervisor,” </a:t>
            </a:r>
            <a:r>
              <a:rPr lang="en-US" i="1" dirty="0"/>
              <a:t>Los Angeles Business Journal, </a:t>
            </a:r>
            <a:r>
              <a:rPr lang="en-US" dirty="0"/>
              <a:t>October 10, 2005; Ed Lisoski, “From Peer to Supervisor,” </a:t>
            </a:r>
            <a:r>
              <a:rPr lang="en-US" i="1" dirty="0"/>
              <a:t>Supervision, May 2005, both downloaded from Business &amp; </a:t>
            </a:r>
            <a:r>
              <a:rPr lang="en-US" dirty="0"/>
              <a:t>Company Resource Center, http://galenet.galegroup.com. </a:t>
            </a:r>
            <a:r>
              <a:rPr lang="en-IN" dirty="0"/>
              <a:t>Lisa Quast, “8 Tips to Transition from Co-Worker to Manager,” Forbes, http://www.forbes.com/sites/lisaquast/2013/09/30/8-tips-to-transition-from-co-worker-to-manager/.</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3B3425-C242-4793-AFCE-6E37921C22CB}" type="slidenum">
              <a:rPr lang="en-US" smtClean="0"/>
              <a:pPr fontAlgn="base">
                <a:spcBef>
                  <a:spcPct val="0"/>
                </a:spcBef>
                <a:spcAft>
                  <a:spcPct val="0"/>
                </a:spcAft>
                <a:defRPr/>
              </a:pPr>
              <a:t>28</a:t>
            </a:fld>
            <a:endParaRPr lang="en-US" dirty="0"/>
          </a:p>
        </p:txBody>
      </p:sp>
    </p:spTree>
    <p:extLst>
      <p:ext uri="{BB962C8B-B14F-4D97-AF65-F5344CB8AC3E}">
        <p14:creationId xmlns:p14="http://schemas.microsoft.com/office/powerpoint/2010/main" val="312431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7F0C80-58EF-41A6-8C74-7A2AFB65ABED}" type="slidenum">
              <a:rPr lang="en-US" smtClean="0"/>
              <a:pPr fontAlgn="base">
                <a:spcBef>
                  <a:spcPct val="0"/>
                </a:spcBef>
                <a:spcAft>
                  <a:spcPct val="0"/>
                </a:spcAft>
                <a:defRPr/>
              </a:pPr>
              <a:t>29</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altLang="en-US" dirty="0"/>
          </a:p>
        </p:txBody>
      </p:sp>
    </p:spTree>
    <p:extLst>
      <p:ext uri="{BB962C8B-B14F-4D97-AF65-F5344CB8AC3E}">
        <p14:creationId xmlns:p14="http://schemas.microsoft.com/office/powerpoint/2010/main" val="365366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1A6493-D61B-4305-9832-E06BE481A99C}" type="slidenum">
              <a:rPr lang="en-US" smtClean="0"/>
              <a:pPr/>
              <a:t>31</a:t>
            </a:fld>
            <a:endParaRPr lang="en-US"/>
          </a:p>
        </p:txBody>
      </p:sp>
    </p:spTree>
    <p:extLst>
      <p:ext uri="{BB962C8B-B14F-4D97-AF65-F5344CB8AC3E}">
        <p14:creationId xmlns:p14="http://schemas.microsoft.com/office/powerpoint/2010/main" val="295491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CD72A-41D7-40FF-8CC9-E369AD95A4C3}" type="slidenum">
              <a:rPr lang="en-US" smtClean="0"/>
              <a:pPr fontAlgn="base">
                <a:spcBef>
                  <a:spcPct val="0"/>
                </a:spcBef>
                <a:spcAft>
                  <a:spcPct val="0"/>
                </a:spcAft>
                <a:defRPr/>
              </a:pPr>
              <a:t>3</a:t>
            </a:fld>
            <a:endParaRPr lang="en-US" dirty="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See text page: 2</a:t>
            </a:r>
          </a:p>
        </p:txBody>
      </p:sp>
    </p:spTree>
    <p:extLst>
      <p:ext uri="{BB962C8B-B14F-4D97-AF65-F5344CB8AC3E}">
        <p14:creationId xmlns:p14="http://schemas.microsoft.com/office/powerpoint/2010/main" val="59210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Taft-Hartley Act embellishes the definition for supervisor by indicating that a supervisor is “any individual having authority, in the interest of the employer, to hire, transfer, suspend, lay off, recall, promote, discharge, assign, reward or discipline other employees, or responsibility to direct them, or to adjust their grievances, or</a:t>
            </a:r>
            <a:r>
              <a:rPr lang="en-US" altLang="en-US" baseline="0" dirty="0"/>
              <a:t> </a:t>
            </a:r>
            <a:r>
              <a:rPr lang="en-US" altLang="en-US" dirty="0"/>
              <a:t>effectively to recommend such action, if in connection with the foregoing the exercise of such authority is not of a merely routine or clerical nature, but requires the use of independent judgment.”</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6F981-DD6A-4A81-9B11-37D15A2F8156}" type="slidenum">
              <a:rPr lang="en-US" smtClean="0"/>
              <a:pPr fontAlgn="base">
                <a:spcBef>
                  <a:spcPct val="0"/>
                </a:spcBef>
                <a:spcAft>
                  <a:spcPct val="0"/>
                </a:spcAft>
                <a:defRPr/>
              </a:pPr>
              <a:t>4</a:t>
            </a:fld>
            <a:endParaRPr lang="en-US" dirty="0"/>
          </a:p>
        </p:txBody>
      </p:sp>
    </p:spTree>
    <p:extLst>
      <p:ext uri="{BB962C8B-B14F-4D97-AF65-F5344CB8AC3E}">
        <p14:creationId xmlns:p14="http://schemas.microsoft.com/office/powerpoint/2010/main" val="366918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26E5C6-B222-4A2C-9999-D96659ACEABC}" type="slidenum">
              <a:rPr lang="en-US" smtClean="0"/>
              <a:pPr fontAlgn="base">
                <a:spcBef>
                  <a:spcPct val="0"/>
                </a:spcBef>
                <a:spcAft>
                  <a:spcPct val="0"/>
                </a:spcAft>
                <a:defRPr/>
              </a:pPr>
              <a:t>8</a:t>
            </a:fld>
            <a:endParaRPr lang="en-US" dirty="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1314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C0CE7-06D7-49EE-9E9E-BBB570E5BC55}" type="slidenum">
              <a:rPr lang="en-US" smtClean="0"/>
              <a:pPr fontAlgn="base">
                <a:spcBef>
                  <a:spcPct val="0"/>
                </a:spcBef>
                <a:spcAft>
                  <a:spcPct val="0"/>
                </a:spcAft>
                <a:defRPr/>
              </a:pPr>
              <a:t>9</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7459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AutoNum type="arabicPeriod"/>
            </a:pPr>
            <a:r>
              <a:rPr lang="en-US" altLang="en-US" i="1" dirty="0"/>
              <a:t>Task-related activities</a:t>
            </a:r>
            <a:r>
              <a:rPr lang="en-US" altLang="en-US" i="0" dirty="0"/>
              <a:t>: Critical management-related duties, such as planning, setting objectives for employees, and monitoring performance. </a:t>
            </a:r>
          </a:p>
          <a:p>
            <a:pPr marL="228600" indent="-228600" eaLnBrk="1" hangingPunct="1">
              <a:spcBef>
                <a:spcPct val="0"/>
              </a:spcBef>
              <a:buAutoNum type="arabicPeriod"/>
            </a:pPr>
            <a:r>
              <a:rPr lang="en-US" altLang="en-US" i="1" dirty="0"/>
              <a:t>People-related activities</a:t>
            </a:r>
            <a:r>
              <a:rPr lang="en-US" altLang="en-US" i="0" dirty="0"/>
              <a:t>: Efforts to manage people, such as by providing support and encouragement, recognizing contributions, developing employees’ skills, and empowering employees to solve problems.</a:t>
            </a:r>
          </a:p>
          <a:p>
            <a:pPr marL="228600" indent="-228600" eaLnBrk="1" hangingPunct="1">
              <a:spcBef>
                <a:spcPct val="0"/>
              </a:spcBef>
              <a:buAutoNum type="arabicPeriod"/>
            </a:pPr>
            <a:r>
              <a:rPr lang="en-US" altLang="en-US" i="1" dirty="0"/>
              <a:t>Change-related activities</a:t>
            </a:r>
            <a:r>
              <a:rPr lang="en-US" altLang="en-US" i="0" dirty="0"/>
              <a:t>: Efforts to modify components of the organization, such as monitoring the environment to detect a need for change, proposing new tactics and strategies, encouraging others to think creatively, and taking risks to promote needed changes.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5BCA04-8911-47C0-8B86-3CA3B3562C3B}" type="slidenum">
              <a:rPr lang="en-US" smtClean="0"/>
              <a:pPr fontAlgn="base">
                <a:spcBef>
                  <a:spcPct val="0"/>
                </a:spcBef>
                <a:spcAft>
                  <a:spcPct val="0"/>
                </a:spcAft>
                <a:defRPr/>
              </a:pPr>
              <a:t>10</a:t>
            </a:fld>
            <a:endParaRPr lang="en-US" dirty="0"/>
          </a:p>
        </p:txBody>
      </p:sp>
    </p:spTree>
    <p:extLst>
      <p:ext uri="{BB962C8B-B14F-4D97-AF65-F5344CB8AC3E}">
        <p14:creationId xmlns:p14="http://schemas.microsoft.com/office/powerpoint/2010/main" val="410399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E20CB9-8AE8-4673-A934-2E66F9659288}" type="slidenum">
              <a:rPr lang="en-US" smtClean="0"/>
              <a:pPr fontAlgn="base">
                <a:spcBef>
                  <a:spcPct val="0"/>
                </a:spcBef>
                <a:spcAft>
                  <a:spcPct val="0"/>
                </a:spcAft>
                <a:defRPr/>
              </a:pPr>
              <a:t>20</a:t>
            </a:fld>
            <a:endParaRPr lang="en-US" dirty="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1160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FA848-24E7-4C7C-9E48-5E07165C388C}" type="slidenum">
              <a:rPr lang="en-US" smtClean="0"/>
              <a:pPr fontAlgn="base">
                <a:spcBef>
                  <a:spcPct val="0"/>
                </a:spcBef>
                <a:spcAft>
                  <a:spcPct val="0"/>
                </a:spcAft>
                <a:defRPr/>
              </a:pPr>
              <a:t>21</a:t>
            </a:fld>
            <a:endParaRPr lang="en-US" dirty="0"/>
          </a:p>
        </p:txBody>
      </p:sp>
    </p:spTree>
    <p:extLst>
      <p:ext uri="{BB962C8B-B14F-4D97-AF65-F5344CB8AC3E}">
        <p14:creationId xmlns:p14="http://schemas.microsoft.com/office/powerpoint/2010/main" val="35556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D98990-3B05-4B24-8D92-E3E8D6C69CE3}" type="slidenum">
              <a:rPr lang="en-US" smtClean="0"/>
              <a:pPr fontAlgn="base">
                <a:spcBef>
                  <a:spcPct val="0"/>
                </a:spcBef>
                <a:spcAft>
                  <a:spcPct val="0"/>
                </a:spcAft>
                <a:defRPr/>
              </a:pPr>
              <a:t>22</a:t>
            </a:fld>
            <a:endParaRPr lang="en-US" dirty="0"/>
          </a:p>
        </p:txBody>
      </p:sp>
    </p:spTree>
    <p:extLst>
      <p:ext uri="{BB962C8B-B14F-4D97-AF65-F5344CB8AC3E}">
        <p14:creationId xmlns:p14="http://schemas.microsoft.com/office/powerpoint/2010/main" val="348561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20701B2D-2D43-45BF-9468-3EA4113EDB72}"/>
              </a:ext>
            </a:extLst>
          </p:cNvPr>
          <p:cNvSpPr txBox="1">
            <a:spLocks/>
          </p:cNvSpPr>
          <p:nvPr userDrawn="1"/>
        </p:nvSpPr>
        <p:spPr>
          <a:xfrm>
            <a:off x="8229600" y="114300"/>
            <a:ext cx="6096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t>10 e</a:t>
            </a:r>
          </a:p>
        </p:txBody>
      </p:sp>
    </p:spTree>
    <p:extLst>
      <p:ext uri="{BB962C8B-B14F-4D97-AF65-F5344CB8AC3E}">
        <p14:creationId xmlns:p14="http://schemas.microsoft.com/office/powerpoint/2010/main" val="393758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4FB8B6A3-0FCC-4D2E-B573-7EDF52DB97C2}"/>
              </a:ext>
            </a:extLst>
          </p:cNvPr>
          <p:cNvSpPr/>
          <p:nvPr userDrawn="1"/>
        </p:nvSpPr>
        <p:spPr>
          <a:xfrm>
            <a:off x="2286000" y="6699708"/>
            <a:ext cx="4572000" cy="215444"/>
          </a:xfrm>
          <a:prstGeom prst="rect">
            <a:avLst/>
          </a:prstGeom>
        </p:spPr>
        <p:txBody>
          <a:bodyPr>
            <a:spAutoFit/>
          </a:bodyPr>
          <a:lstStyle/>
          <a:p>
            <a:pPr marL="0" lvl="2" indent="0" algn="ctr">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925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3DEBB0D-ECF9-4A2F-A800-B799039CB82A}"/>
              </a:ext>
            </a:extLst>
          </p:cNvPr>
          <p:cNvSpPr/>
          <p:nvPr userDrawn="1"/>
        </p:nvSpPr>
        <p:spPr>
          <a:xfrm>
            <a:off x="2286000" y="6699708"/>
            <a:ext cx="4572000" cy="215444"/>
          </a:xfrm>
          <a:prstGeom prst="rect">
            <a:avLst/>
          </a:prstGeom>
        </p:spPr>
        <p:txBody>
          <a:bodyPr>
            <a:spAutoFit/>
          </a:bodyPr>
          <a:lstStyle/>
          <a:p>
            <a:pPr marL="0" lvl="2" indent="0" algn="ctr">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3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00698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3">
            <a:extLst>
              <a:ext uri="{FF2B5EF4-FFF2-40B4-BE49-F238E27FC236}">
                <a16:creationId xmlns:a16="http://schemas.microsoft.com/office/drawing/2014/main" id="{15DD12D4-F521-4815-966B-E965E7D56F21}"/>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029055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Footer Placeholder 3">
            <a:extLst>
              <a:ext uri="{FF2B5EF4-FFF2-40B4-BE49-F238E27FC236}">
                <a16:creationId xmlns:a16="http://schemas.microsoft.com/office/drawing/2014/main" id="{16B7A4C3-4766-48AC-B42B-8FCB0DDDEA55}"/>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03738524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Footer Placeholder 3">
            <a:extLst>
              <a:ext uri="{FF2B5EF4-FFF2-40B4-BE49-F238E27FC236}">
                <a16:creationId xmlns:a16="http://schemas.microsoft.com/office/drawing/2014/main" id="{DB2E5770-779D-4FE2-A0BA-9922327E44B0}"/>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637012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Footer Placeholder 3">
            <a:extLst>
              <a:ext uri="{FF2B5EF4-FFF2-40B4-BE49-F238E27FC236}">
                <a16:creationId xmlns:a16="http://schemas.microsoft.com/office/drawing/2014/main" id="{EC284B9B-6B4E-41B2-B8AE-2E58F0874B0D}"/>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99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Footer Placeholder 3">
            <a:extLst>
              <a:ext uri="{FF2B5EF4-FFF2-40B4-BE49-F238E27FC236}">
                <a16:creationId xmlns:a16="http://schemas.microsoft.com/office/drawing/2014/main" id="{34133A4A-B51A-40FD-B194-BF254116A5D0}"/>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81410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 y="685801"/>
            <a:ext cx="4114800" cy="291465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81000" y="3886200"/>
            <a:ext cx="4114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7398" y="6486957"/>
            <a:ext cx="7841202" cy="365125"/>
          </a:xfrm>
          <a:prstGeom prst="rect">
            <a:avLst/>
          </a:prstGeom>
        </p:spPr>
        <p:txBody>
          <a:bodyPr/>
          <a:lstStyle>
            <a:lvl1pPr>
              <a:defRPr sz="1000"/>
            </a:lvl1p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800" y="533400"/>
            <a:ext cx="4074764" cy="5105400"/>
          </a:xfrm>
          <a:prstGeom prst="rect">
            <a:avLst/>
          </a:prstGeom>
        </p:spPr>
      </p:pic>
    </p:spTree>
    <p:extLst>
      <p:ext uri="{BB962C8B-B14F-4D97-AF65-F5344CB8AC3E}">
        <p14:creationId xmlns:p14="http://schemas.microsoft.com/office/powerpoint/2010/main" val="2469957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762000" y="1752600"/>
            <a:ext cx="7924800" cy="4648200"/>
          </a:xfrm>
        </p:spPr>
        <p:txBody>
          <a:bodyPr/>
          <a:lstStyle>
            <a:lvl2pPr>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a:extLst>
              <a:ext uri="{FF2B5EF4-FFF2-40B4-BE49-F238E27FC236}">
                <a16:creationId xmlns:a16="http://schemas.microsoft.com/office/drawing/2014/main" id="{CB57D8B4-ECE8-4DFE-99C0-7E46893E6AD4}"/>
              </a:ext>
            </a:extLst>
          </p:cNvPr>
          <p:cNvSpPr>
            <a:spLocks noGrp="1"/>
          </p:cNvSpPr>
          <p:nvPr>
            <p:ph type="sldNum" sz="quarter" idx="4"/>
          </p:nvPr>
        </p:nvSpPr>
        <p:spPr bwMode="auto">
          <a:xfrm>
            <a:off x="8229600" y="6492875"/>
            <a:ext cx="9144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3449A6BD-89B2-4933-B39C-FFB639227DB8}" type="slidenum">
              <a:rPr lang="en-US" smtClean="0"/>
              <a:pPr fontAlgn="base">
                <a:spcBef>
                  <a:spcPct val="0"/>
                </a:spcBef>
                <a:spcAft>
                  <a:spcPct val="0"/>
                </a:spcAft>
                <a:defRPr/>
              </a:pPr>
              <a:t>‹#›</a:t>
            </a:fld>
            <a:endParaRPr lang="en-US" dirty="0"/>
          </a:p>
        </p:txBody>
      </p:sp>
      <p:sp>
        <p:nvSpPr>
          <p:cNvPr id="6" name="Footer Placeholder 3">
            <a:extLst>
              <a:ext uri="{FF2B5EF4-FFF2-40B4-BE49-F238E27FC236}">
                <a16:creationId xmlns:a16="http://schemas.microsoft.com/office/drawing/2014/main" id="{D1BDB938-6823-4AC8-9D95-2B43CCABD30F}"/>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7112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570681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a:t>Click to edit Master title style</a:t>
            </a:r>
          </a:p>
        </p:txBody>
      </p:sp>
      <p:sp>
        <p:nvSpPr>
          <p:cNvPr id="3" name="Content Placeholder 2"/>
          <p:cNvSpPr>
            <a:spLocks noGrp="1"/>
          </p:cNvSpPr>
          <p:nvPr>
            <p:ph sz="half" idx="1"/>
          </p:nvPr>
        </p:nvSpPr>
        <p:spPr>
          <a:xfrm>
            <a:off x="685800" y="1676400"/>
            <a:ext cx="4038600" cy="4724400"/>
          </a:xfrm>
        </p:spPr>
        <p:txBody>
          <a:bodyPr/>
          <a:lstStyle>
            <a:lvl1pPr marL="342900" indent="-342900">
              <a:defRPr sz="3000"/>
            </a:lvl1pPr>
            <a:lvl2pPr marL="860425" indent="-398463">
              <a:buFont typeface="Arial" pitchFamily="34" charset="0"/>
              <a:buChar cha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76400"/>
            <a:ext cx="4038600" cy="4724400"/>
          </a:xfrm>
        </p:spPr>
        <p:txBody>
          <a:bodyPr/>
          <a:lstStyle>
            <a:lvl1pPr marL="342900" indent="-342900">
              <a:defRPr sz="3000"/>
            </a:lvl1pPr>
            <a:lvl2pPr>
              <a:buFont typeface="Arial" pitchFamily="34" charset="0"/>
              <a:buChar cha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229600" y="6492875"/>
            <a:ext cx="914400" cy="365125"/>
          </a:xfrm>
          <a:prstGeom prst="rect">
            <a:avLst/>
          </a:prstGeom>
        </p:spPr>
        <p:txBody>
          <a:bodyPr/>
          <a:lstStyle/>
          <a:p>
            <a:fld id="{C991611B-C075-4B89-8C08-0A9B6889F5BC}" type="slidenum">
              <a:rPr lang="en-US" smtClean="0"/>
              <a:pPr/>
              <a:t>‹#›</a:t>
            </a:fld>
            <a:endParaRPr lang="en-US"/>
          </a:p>
        </p:txBody>
      </p:sp>
      <p:sp>
        <p:nvSpPr>
          <p:cNvPr id="8" name="Rectangle 7">
            <a:extLst>
              <a:ext uri="{FF2B5EF4-FFF2-40B4-BE49-F238E27FC236}">
                <a16:creationId xmlns:a16="http://schemas.microsoft.com/office/drawing/2014/main" id="{1CE05889-209C-40AA-9049-3BA05C9B8F03}"/>
              </a:ext>
            </a:extLst>
          </p:cNvPr>
          <p:cNvSpPr/>
          <p:nvPr userDrawn="1"/>
        </p:nvSpPr>
        <p:spPr>
          <a:xfrm>
            <a:off x="2286000" y="6699708"/>
            <a:ext cx="4572000" cy="215444"/>
          </a:xfrm>
          <a:prstGeom prst="rect">
            <a:avLst/>
          </a:prstGeom>
        </p:spPr>
        <p:txBody>
          <a:bodyPr>
            <a:spAutoFit/>
          </a:bodyPr>
          <a:lstStyle/>
          <a:p>
            <a:pPr marL="0" lvl="2" indent="0" algn="ctr">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600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229600" y="6492875"/>
            <a:ext cx="914400" cy="365125"/>
          </a:xfrm>
          <a:prstGeom prst="rect">
            <a:avLst/>
          </a:prstGeom>
        </p:spPr>
        <p:txBody>
          <a:bodyPr/>
          <a:lstStyle/>
          <a:p>
            <a:fld id="{C991611B-C075-4B89-8C08-0A9B6889F5BC}" type="slidenum">
              <a:rPr lang="en-US" smtClean="0"/>
              <a:pPr/>
              <a:t>‹#›</a:t>
            </a:fld>
            <a:endParaRPr lang="en-US"/>
          </a:p>
        </p:txBody>
      </p:sp>
      <p:sp>
        <p:nvSpPr>
          <p:cNvPr id="4" name="Footer Placeholder 3">
            <a:extLst>
              <a:ext uri="{FF2B5EF4-FFF2-40B4-BE49-F238E27FC236}">
                <a16:creationId xmlns:a16="http://schemas.microsoft.com/office/drawing/2014/main" id="{7A1F9E1B-8B6A-4A1C-B0D6-984BEE817BA3}"/>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74129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6825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2170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
        <p:nvSpPr>
          <p:cNvPr id="7" name="Footer Placeholder 3">
            <a:extLst>
              <a:ext uri="{FF2B5EF4-FFF2-40B4-BE49-F238E27FC236}">
                <a16:creationId xmlns:a16="http://schemas.microsoft.com/office/drawing/2014/main" id="{5C8343E1-B982-41EF-90F7-BF5C2666DA7A}"/>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24096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
        <p:nvSpPr>
          <p:cNvPr id="7" name="Footer Placeholder 3">
            <a:extLst>
              <a:ext uri="{FF2B5EF4-FFF2-40B4-BE49-F238E27FC236}">
                <a16:creationId xmlns:a16="http://schemas.microsoft.com/office/drawing/2014/main" id="{2EC12F2A-97EE-4C2E-A5FF-B54BA757BC61}"/>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83427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
        <p:nvSpPr>
          <p:cNvPr id="7" name="Footer Placeholder 3">
            <a:extLst>
              <a:ext uri="{FF2B5EF4-FFF2-40B4-BE49-F238E27FC236}">
                <a16:creationId xmlns:a16="http://schemas.microsoft.com/office/drawing/2014/main" id="{2513AFF9-EFE4-45EF-9E39-B4996D705B21}"/>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99946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7">
            <a:extLst>
              <a:ext uri="{FF2B5EF4-FFF2-40B4-BE49-F238E27FC236}">
                <a16:creationId xmlns:a16="http://schemas.microsoft.com/office/drawing/2014/main" id="{5EED26FD-EBFD-4BB6-B2D6-3ED0CE0D404B}"/>
              </a:ext>
            </a:extLst>
          </p:cNvPr>
          <p:cNvSpPr/>
          <p:nvPr userDrawn="1"/>
        </p:nvSpPr>
        <p:spPr>
          <a:xfrm>
            <a:off x="2286000" y="6699708"/>
            <a:ext cx="4572000" cy="215444"/>
          </a:xfrm>
          <a:prstGeom prst="rect">
            <a:avLst/>
          </a:prstGeom>
        </p:spPr>
        <p:txBody>
          <a:bodyPr>
            <a:spAutoFit/>
          </a:bodyPr>
          <a:lstStyle/>
          <a:p>
            <a:pPr marL="0" lvl="2" indent="0" algn="ctr">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13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650F3B7-9787-446E-92D2-5B1AE3F36CF8}"/>
              </a:ext>
            </a:extLst>
          </p:cNvPr>
          <p:cNvSpPr/>
          <p:nvPr userDrawn="1"/>
        </p:nvSpPr>
        <p:spPr>
          <a:xfrm>
            <a:off x="2286000" y="6699708"/>
            <a:ext cx="4572000" cy="215444"/>
          </a:xfrm>
          <a:prstGeom prst="rect">
            <a:avLst/>
          </a:prstGeom>
        </p:spPr>
        <p:txBody>
          <a:bodyPr>
            <a:spAutoFit/>
          </a:bodyPr>
          <a:lstStyle/>
          <a:p>
            <a:pPr marL="0" lvl="2" indent="0" algn="ctr">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32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233524142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slide" Target="slide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3BEFFA-A288-494F-9D99-28E789693052}"/>
              </a:ext>
            </a:extLst>
          </p:cNvPr>
          <p:cNvSpPr>
            <a:spLocks noGrp="1"/>
          </p:cNvSpPr>
          <p:nvPr>
            <p:ph type="ctrTitle"/>
          </p:nvPr>
        </p:nvSpPr>
        <p:spPr>
          <a:xfrm>
            <a:off x="-177975" y="1981200"/>
            <a:ext cx="5105400" cy="609600"/>
          </a:xfrm>
        </p:spPr>
        <p:txBody>
          <a:bodyPr/>
          <a:lstStyle/>
          <a:p>
            <a:r>
              <a:rPr lang="en-US" altLang="en-US" dirty="0">
                <a:solidFill>
                  <a:schemeClr val="tx1"/>
                </a:solidFill>
              </a:rPr>
              <a:t>Chapter 1</a:t>
            </a:r>
          </a:p>
        </p:txBody>
      </p:sp>
      <p:sp>
        <p:nvSpPr>
          <p:cNvPr id="7" name="Text Placeholder 6">
            <a:extLst>
              <a:ext uri="{FF2B5EF4-FFF2-40B4-BE49-F238E27FC236}">
                <a16:creationId xmlns:a16="http://schemas.microsoft.com/office/drawing/2014/main" id="{D081F6E6-3770-4E14-A3C7-E2D1E7FD0E0F}"/>
              </a:ext>
            </a:extLst>
          </p:cNvPr>
          <p:cNvSpPr>
            <a:spLocks noGrp="1"/>
          </p:cNvSpPr>
          <p:nvPr>
            <p:ph type="body" sz="quarter" idx="10"/>
          </p:nvPr>
        </p:nvSpPr>
        <p:spPr>
          <a:xfrm>
            <a:off x="-91187" y="3124200"/>
            <a:ext cx="5105400" cy="1860756"/>
          </a:xfrm>
        </p:spPr>
        <p:txBody>
          <a:bodyPr/>
          <a:lstStyle/>
          <a:p>
            <a:pPr algn="ctr"/>
            <a:r>
              <a:rPr lang="en-US" sz="4000" dirty="0">
                <a:latin typeface="+mj-lt"/>
              </a:rPr>
              <a:t>Supervision: Tradition and Contemporary Trends</a:t>
            </a:r>
          </a:p>
        </p:txBody>
      </p:sp>
      <p:pic>
        <p:nvPicPr>
          <p:cNvPr id="8" name="Picture 7">
            <a:extLst>
              <a:ext uri="{FF2B5EF4-FFF2-40B4-BE49-F238E27FC236}">
                <a16:creationId xmlns:a16="http://schemas.microsoft.com/office/drawing/2014/main" id="{B5391F20-537B-464B-A906-01D4592CF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121" y="737642"/>
            <a:ext cx="4047793" cy="5105400"/>
          </a:xfrm>
          <a:prstGeom prst="rect">
            <a:avLst/>
          </a:prstGeom>
        </p:spPr>
      </p:pic>
      <p:sp>
        <p:nvSpPr>
          <p:cNvPr id="6" name="Content placeholder 1">
            <a:extLst>
              <a:ext uri="{FF2B5EF4-FFF2-40B4-BE49-F238E27FC236}">
                <a16:creationId xmlns:a16="http://schemas.microsoft.com/office/drawing/2014/main" id="{95C45F57-3337-4AE2-8305-8371C67FF394}"/>
              </a:ext>
            </a:extLst>
          </p:cNvPr>
          <p:cNvSpPr/>
          <p:nvPr/>
        </p:nvSpPr>
        <p:spPr>
          <a:xfrm>
            <a:off x="53481" y="6697770"/>
            <a:ext cx="9220200" cy="215444"/>
          </a:xfrm>
          <a:prstGeom prst="rect">
            <a:avLst/>
          </a:prstGeom>
        </p:spPr>
        <p:txBody>
          <a:bodyPr wrap="square">
            <a:spAutoFit/>
          </a:bodyPr>
          <a:lstStyle/>
          <a:p>
            <a:pPr marL="0" lvl="2">
              <a:buFont typeface="Wingdings" panose="05000000000000000000" pitchFamily="2" charset="2"/>
              <a:buNone/>
            </a:pPr>
            <a:r>
              <a:rPr lang="en-US" sz="800" dirty="0">
                <a:solidFill>
                  <a:prstClr val="black"/>
                </a:solidFill>
                <a:ea typeface="Times New Roman" panose="02020603050405020304" pitchFamily="18" charset="0"/>
                <a:cs typeface="Calibri" panose="020F0502020204030204" pitchFamily="34" charset="0"/>
              </a:rPr>
              <a:t>© McGraw-Hill Education. All rights reserved. Authorized only for instructor use in the classroom. No reproduction or further distribution permitted without the prior written consent of McGraw-Hill Education.  </a:t>
            </a:r>
            <a:endParaRPr lang="en-IN" sz="8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86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US" altLang="en-US" dirty="0"/>
              <a:t>Types of Supervisory Skills, 2</a:t>
            </a:r>
          </a:p>
        </p:txBody>
      </p:sp>
      <p:sp>
        <p:nvSpPr>
          <p:cNvPr id="23555" name="Content Placeholder 5"/>
          <p:cNvSpPr>
            <a:spLocks noGrp="1"/>
          </p:cNvSpPr>
          <p:nvPr>
            <p:ph idx="1"/>
          </p:nvPr>
        </p:nvSpPr>
        <p:spPr/>
        <p:txBody>
          <a:bodyPr/>
          <a:lstStyle/>
          <a:p>
            <a:pPr marL="0" indent="0">
              <a:buNone/>
            </a:pPr>
            <a:r>
              <a:rPr lang="en-US" altLang="en-US" dirty="0"/>
              <a:t>Modern view of management skills</a:t>
            </a:r>
          </a:p>
          <a:p>
            <a:r>
              <a:rPr lang="en-US" altLang="en-US" sz="2200" dirty="0"/>
              <a:t>Typical manager’s activities</a:t>
            </a:r>
          </a:p>
          <a:p>
            <a:pPr lvl="1"/>
            <a:r>
              <a:rPr lang="en-US" altLang="en-US" dirty="0"/>
              <a:t>Task-related activities: Efforts to carry out critical management-related duties</a:t>
            </a:r>
          </a:p>
          <a:p>
            <a:pPr lvl="1"/>
            <a:r>
              <a:rPr lang="en-US" altLang="en-US" dirty="0"/>
              <a:t>People-related activities: Efforts to manage people</a:t>
            </a:r>
          </a:p>
          <a:p>
            <a:pPr lvl="1"/>
            <a:r>
              <a:rPr lang="en-US" altLang="en-US" dirty="0"/>
              <a:t>Change-related activities: Efforts to modify components of the organization </a:t>
            </a:r>
          </a:p>
          <a:p>
            <a:r>
              <a:rPr lang="en-US" sz="2200" dirty="0"/>
              <a:t>Business demands such as sustainability and social media call for new ways of working </a:t>
            </a:r>
            <a:endParaRPr lang="en-US" altLang="en-US" sz="2200" dirty="0"/>
          </a:p>
        </p:txBody>
      </p:sp>
    </p:spTree>
    <p:extLst>
      <p:ext uri="{BB962C8B-B14F-4D97-AF65-F5344CB8AC3E}">
        <p14:creationId xmlns:p14="http://schemas.microsoft.com/office/powerpoint/2010/main" val="164552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139E-6A76-4DD7-A4BB-FB9F760C910F}"/>
              </a:ext>
            </a:extLst>
          </p:cNvPr>
          <p:cNvSpPr>
            <a:spLocks noGrp="1"/>
          </p:cNvSpPr>
          <p:nvPr>
            <p:ph type="title"/>
          </p:nvPr>
        </p:nvSpPr>
        <p:spPr>
          <a:xfrm>
            <a:off x="457200" y="76200"/>
            <a:ext cx="8229600" cy="1341438"/>
          </a:xfrm>
        </p:spPr>
        <p:txBody>
          <a:bodyPr/>
          <a:lstStyle/>
          <a:p>
            <a:r>
              <a:rPr lang="en-US" sz="3600" dirty="0">
                <a:solidFill>
                  <a:schemeClr val="bg2"/>
                </a:solidFill>
              </a:rPr>
              <a:t>Skills of Successful Managers</a:t>
            </a:r>
            <a:endParaRPr lang="en-IN" sz="3600" dirty="0">
              <a:solidFill>
                <a:schemeClr val="bg2"/>
              </a:solidFill>
            </a:endParaRPr>
          </a:p>
        </p:txBody>
      </p:sp>
      <p:sp>
        <p:nvSpPr>
          <p:cNvPr id="3" name="Content Placeholder 2">
            <a:extLst>
              <a:ext uri="{FF2B5EF4-FFF2-40B4-BE49-F238E27FC236}">
                <a16:creationId xmlns:a16="http://schemas.microsoft.com/office/drawing/2014/main" id="{0436BB2F-5440-4F9B-AAFF-F02678246563}"/>
              </a:ext>
            </a:extLst>
          </p:cNvPr>
          <p:cNvSpPr>
            <a:spLocks noGrp="1"/>
          </p:cNvSpPr>
          <p:nvPr>
            <p:ph sz="half" idx="1"/>
          </p:nvPr>
        </p:nvSpPr>
        <p:spPr/>
        <p:txBody>
          <a:bodyPr/>
          <a:lstStyle/>
          <a:p>
            <a:r>
              <a:rPr lang="en-IN" dirty="0"/>
              <a:t>Clarifying roles	</a:t>
            </a:r>
          </a:p>
          <a:p>
            <a:r>
              <a:rPr lang="en-IN" dirty="0"/>
              <a:t>Monitoring operations</a:t>
            </a:r>
          </a:p>
          <a:p>
            <a:r>
              <a:rPr lang="en-IN" dirty="0"/>
              <a:t>Short-term planning	</a:t>
            </a:r>
          </a:p>
          <a:p>
            <a:r>
              <a:rPr lang="en-IN" dirty="0"/>
              <a:t>Consulting	</a:t>
            </a:r>
          </a:p>
          <a:p>
            <a:r>
              <a:rPr lang="en-IN" dirty="0"/>
              <a:t>Supporting	</a:t>
            </a:r>
          </a:p>
          <a:p>
            <a:r>
              <a:rPr lang="en-IN" dirty="0"/>
              <a:t>Recognizing</a:t>
            </a:r>
          </a:p>
          <a:p>
            <a:r>
              <a:rPr lang="en-IN" dirty="0"/>
              <a:t>Developing</a:t>
            </a:r>
          </a:p>
          <a:p>
            <a:endParaRPr lang="en-IN" dirty="0"/>
          </a:p>
          <a:p>
            <a:endParaRPr lang="en-IN" dirty="0"/>
          </a:p>
        </p:txBody>
      </p:sp>
      <p:sp>
        <p:nvSpPr>
          <p:cNvPr id="4" name="Content Placeholder 3">
            <a:extLst>
              <a:ext uri="{FF2B5EF4-FFF2-40B4-BE49-F238E27FC236}">
                <a16:creationId xmlns:a16="http://schemas.microsoft.com/office/drawing/2014/main" id="{296D8D7B-DB74-413A-BC09-BE1E902DBD59}"/>
              </a:ext>
            </a:extLst>
          </p:cNvPr>
          <p:cNvSpPr>
            <a:spLocks noGrp="1"/>
          </p:cNvSpPr>
          <p:nvPr>
            <p:ph sz="half" idx="2"/>
          </p:nvPr>
        </p:nvSpPr>
        <p:spPr/>
        <p:txBody>
          <a:bodyPr/>
          <a:lstStyle/>
          <a:p>
            <a:r>
              <a:rPr lang="en-IN" dirty="0"/>
              <a:t>Empowering</a:t>
            </a:r>
          </a:p>
          <a:p>
            <a:r>
              <a:rPr lang="en-IN" dirty="0"/>
              <a:t>Envisioning change</a:t>
            </a:r>
          </a:p>
          <a:p>
            <a:r>
              <a:rPr lang="en-IN" dirty="0"/>
              <a:t>Taking risks for change</a:t>
            </a:r>
          </a:p>
          <a:p>
            <a:r>
              <a:rPr lang="en-IN" dirty="0"/>
              <a:t>Encouraging innovative thinking</a:t>
            </a:r>
          </a:p>
          <a:p>
            <a:r>
              <a:rPr lang="en-IN" dirty="0"/>
              <a:t>External monitoring</a:t>
            </a:r>
          </a:p>
        </p:txBody>
      </p:sp>
    </p:spTree>
    <p:extLst>
      <p:ext uri="{BB962C8B-B14F-4D97-AF65-F5344CB8AC3E}">
        <p14:creationId xmlns:p14="http://schemas.microsoft.com/office/powerpoint/2010/main" val="105790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Diverse Workforce</a:t>
            </a:r>
          </a:p>
        </p:txBody>
      </p:sp>
      <p:sp>
        <p:nvSpPr>
          <p:cNvPr id="24579" name="Content Placeholder 2"/>
          <p:cNvSpPr>
            <a:spLocks noGrp="1"/>
          </p:cNvSpPr>
          <p:nvPr>
            <p:ph idx="1"/>
          </p:nvPr>
        </p:nvSpPr>
        <p:spPr/>
        <p:txBody>
          <a:bodyPr/>
          <a:lstStyle/>
          <a:p>
            <a:r>
              <a:rPr lang="en-US" altLang="en-US" dirty="0"/>
              <a:t>Number of Black, Hispanic, and Asian workers in the United States workforce is expected to rise</a:t>
            </a:r>
          </a:p>
          <a:p>
            <a:r>
              <a:rPr lang="en-US" altLang="en-US" dirty="0"/>
              <a:t>Women now make up more than 47 percent of the adult labor pool in the United States</a:t>
            </a:r>
          </a:p>
          <a:p>
            <a:r>
              <a:rPr lang="en-US" altLang="en-US" dirty="0"/>
              <a:t>People aged 55 years and over are expected to comprise more than 25.2 percent of the United States population by 2020</a:t>
            </a:r>
          </a:p>
          <a:p>
            <a:r>
              <a:rPr lang="en-IN" altLang="en-US" dirty="0"/>
              <a:t>Enables supervisors to draw on a greater variety of talent and gain insights into more perspectives than ever before</a:t>
            </a:r>
          </a:p>
          <a:p>
            <a:r>
              <a:rPr lang="en-IN" altLang="en-US" dirty="0"/>
              <a:t>Challenge: Diversity, coupled with laws and policies intended to ensure fair treatment of work groups, requires the supervisors to work successfully with a wide variety of people</a:t>
            </a:r>
            <a:endParaRPr lang="en-US" altLang="en-US" dirty="0"/>
          </a:p>
        </p:txBody>
      </p:sp>
    </p:spTree>
    <p:extLst>
      <p:ext uri="{BB962C8B-B14F-4D97-AF65-F5344CB8AC3E}">
        <p14:creationId xmlns:p14="http://schemas.microsoft.com/office/powerpoint/2010/main" val="326009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Subtle Discrimination</a:t>
            </a:r>
          </a:p>
        </p:txBody>
      </p:sp>
      <p:sp>
        <p:nvSpPr>
          <p:cNvPr id="26627" name="Content Placeholder 2"/>
          <p:cNvSpPr>
            <a:spLocks noGrp="1"/>
          </p:cNvSpPr>
          <p:nvPr>
            <p:ph idx="1"/>
          </p:nvPr>
        </p:nvSpPr>
        <p:spPr/>
        <p:txBody>
          <a:bodyPr/>
          <a:lstStyle/>
          <a:p>
            <a:pPr marL="0" indent="0">
              <a:buNone/>
            </a:pPr>
            <a:r>
              <a:rPr lang="en-US" dirty="0"/>
              <a:t>Subtle forms of discrimination persist in every workplace </a:t>
            </a:r>
          </a:p>
          <a:p>
            <a:r>
              <a:rPr lang="en-US" sz="2200" dirty="0"/>
              <a:t>People hold some stereotypes that consciously or unconsciously influence their behavior</a:t>
            </a:r>
          </a:p>
          <a:p>
            <a:pPr marL="0" indent="0">
              <a:buNone/>
            </a:pPr>
            <a:endParaRPr lang="en-US" altLang="en-US" dirty="0"/>
          </a:p>
          <a:p>
            <a:pPr marL="0" indent="0">
              <a:buNone/>
            </a:pPr>
            <a:r>
              <a:rPr lang="en-US" altLang="en-US" dirty="0"/>
              <a:t>Supervisors and other managers can use several tactics to improve attitudes</a:t>
            </a:r>
          </a:p>
          <a:p>
            <a:r>
              <a:rPr lang="en-US" altLang="en-US" sz="2200" dirty="0"/>
              <a:t>Have employees work with someone who is different</a:t>
            </a:r>
          </a:p>
          <a:p>
            <a:r>
              <a:rPr lang="en-US" altLang="en-US" sz="2200" dirty="0"/>
              <a:t>Use the kind of behavior they expect employees to exhibit</a:t>
            </a:r>
          </a:p>
          <a:p>
            <a:r>
              <a:rPr lang="en-US" altLang="en-US" sz="2200" dirty="0"/>
              <a:t>Question negative stereotypes</a:t>
            </a:r>
          </a:p>
        </p:txBody>
      </p:sp>
    </p:spTree>
    <p:extLst>
      <p:ext uri="{BB962C8B-B14F-4D97-AF65-F5344CB8AC3E}">
        <p14:creationId xmlns:p14="http://schemas.microsoft.com/office/powerpoint/2010/main" val="3327867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altLang="en-US" sz="3200" dirty="0"/>
              <a:t>Figure 1.3: Functions of Supervisors and Other Managers</a:t>
            </a:r>
          </a:p>
        </p:txBody>
      </p:sp>
      <p:pic>
        <p:nvPicPr>
          <p:cNvPr id="3" name="Picture 2" descr="The image represents the functions of supervisors and other managers.">
            <a:extLst>
              <a:ext uri="{FF2B5EF4-FFF2-40B4-BE49-F238E27FC236}">
                <a16:creationId xmlns:a16="http://schemas.microsoft.com/office/drawing/2014/main" id="{DD5A76A4-0218-4603-AEFF-D33E0942A461}"/>
              </a:ext>
            </a:extLst>
          </p:cNvPr>
          <p:cNvPicPr>
            <a:picLocks noChangeAspect="1"/>
          </p:cNvPicPr>
          <p:nvPr/>
        </p:nvPicPr>
        <p:blipFill rotWithShape="1">
          <a:blip r:embed="rId2">
            <a:extLst>
              <a:ext uri="{28A0092B-C50C-407E-A947-70E740481C1C}">
                <a14:useLocalDpi xmlns:a14="http://schemas.microsoft.com/office/drawing/2010/main" val="0"/>
              </a:ext>
            </a:extLst>
          </a:blip>
          <a:srcRect l="3818" t="4429" r="2603" b="2563"/>
          <a:stretch/>
        </p:blipFill>
        <p:spPr>
          <a:xfrm>
            <a:off x="1638300" y="1372372"/>
            <a:ext cx="5867400" cy="4800600"/>
          </a:xfrm>
          <a:prstGeom prst="rect">
            <a:avLst/>
          </a:prstGeom>
        </p:spPr>
      </p:pic>
      <p:sp>
        <p:nvSpPr>
          <p:cNvPr id="7" name="Content Placeholder 3">
            <a:extLst>
              <a:ext uri="{FF2B5EF4-FFF2-40B4-BE49-F238E27FC236}">
                <a16:creationId xmlns:a16="http://schemas.microsoft.com/office/drawing/2014/main" id="{EE3B7DF8-6C8C-4BEA-89EA-8E5EC9E8AAA2}"/>
              </a:ext>
            </a:extLst>
          </p:cNvPr>
          <p:cNvSpPr>
            <a:spLocks noGrp="1"/>
          </p:cNvSpPr>
          <p:nvPr>
            <p:ph idx="1"/>
          </p:nvPr>
        </p:nvSpPr>
        <p:spPr>
          <a:xfrm>
            <a:off x="6934200" y="5417388"/>
            <a:ext cx="2133600" cy="609599"/>
          </a:xfrm>
        </p:spPr>
        <p:txBody>
          <a:bodyPr/>
          <a:lstStyle/>
          <a:p>
            <a:pPr marL="0" indent="0" algn="r">
              <a:buNone/>
            </a:pPr>
            <a:r>
              <a:rPr lang="en-US" sz="1200" dirty="0">
                <a:hlinkClick r:id="rId3" action="ppaction://hlinksldjump"/>
              </a:rPr>
              <a:t>Jump to </a:t>
            </a:r>
            <a:r>
              <a:rPr lang="en-US" altLang="en-US" sz="1200" dirty="0">
                <a:hlinkClick r:id="rId3" action="ppaction://hlinksldjump"/>
              </a:rPr>
              <a:t>Figure 1.3: Functions of Supervisors, Appendix</a:t>
            </a:r>
            <a:endParaRPr lang="en-US" sz="1200" dirty="0"/>
          </a:p>
        </p:txBody>
      </p:sp>
    </p:spTree>
    <p:extLst>
      <p:ext uri="{BB962C8B-B14F-4D97-AF65-F5344CB8AC3E}">
        <p14:creationId xmlns:p14="http://schemas.microsoft.com/office/powerpoint/2010/main" val="199319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Planning</a:t>
            </a:r>
            <a:endParaRPr lang="en-US" altLang="en-US" dirty="0"/>
          </a:p>
        </p:txBody>
      </p:sp>
      <p:sp>
        <p:nvSpPr>
          <p:cNvPr id="28675" name="Content Placeholder 2"/>
          <p:cNvSpPr>
            <a:spLocks noGrp="1"/>
          </p:cNvSpPr>
          <p:nvPr>
            <p:ph idx="1"/>
          </p:nvPr>
        </p:nvSpPr>
        <p:spPr/>
        <p:txBody>
          <a:bodyPr/>
          <a:lstStyle/>
          <a:p>
            <a:r>
              <a:rPr lang="en-US" altLang="en-US" dirty="0"/>
              <a:t>Setting goals and determining how to meet them</a:t>
            </a:r>
          </a:p>
          <a:p>
            <a:r>
              <a:rPr lang="en-US" altLang="en-US" dirty="0"/>
              <a:t>Supervisors determine how their department can contribute to achieving the organization’s goals </a:t>
            </a:r>
            <a:endParaRPr lang="en-US" altLang="en-US" sz="2200" dirty="0"/>
          </a:p>
          <a:p>
            <a:r>
              <a:rPr lang="en-US" altLang="en-US" dirty="0"/>
              <a:t>Includes planning how much money to spend, what level of output to achieve, and how many employees will be needed</a:t>
            </a:r>
          </a:p>
          <a:p>
            <a:endParaRPr lang="en-US" altLang="en-US" dirty="0"/>
          </a:p>
        </p:txBody>
      </p:sp>
    </p:spTree>
    <p:extLst>
      <p:ext uri="{BB962C8B-B14F-4D97-AF65-F5344CB8AC3E}">
        <p14:creationId xmlns:p14="http://schemas.microsoft.com/office/powerpoint/2010/main" val="140799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Organizing </a:t>
            </a:r>
            <a:endParaRPr lang="en-US" altLang="en-US" dirty="0"/>
          </a:p>
        </p:txBody>
      </p:sp>
      <p:sp>
        <p:nvSpPr>
          <p:cNvPr id="30723" name="Content Placeholder 2"/>
          <p:cNvSpPr>
            <a:spLocks noGrp="1"/>
          </p:cNvSpPr>
          <p:nvPr>
            <p:ph idx="1"/>
          </p:nvPr>
        </p:nvSpPr>
        <p:spPr/>
        <p:txBody>
          <a:bodyPr/>
          <a:lstStyle/>
          <a:p>
            <a:r>
              <a:rPr lang="en-US" altLang="en-US" dirty="0"/>
              <a:t>Setting up a group, allocating resources, and assigning work to achieve goals</a:t>
            </a:r>
          </a:p>
          <a:p>
            <a:r>
              <a:rPr lang="en-US" altLang="en-US" dirty="0"/>
              <a:t>At the supervisory level, it involves activities such as scheduling projects and assigning duties to employees</a:t>
            </a:r>
          </a:p>
          <a:p>
            <a:r>
              <a:rPr lang="en-US" altLang="en-US" dirty="0"/>
              <a:t>Includes modern supervisors setting up and leading teams of workers to handle special projects or day-to-day operations</a:t>
            </a:r>
          </a:p>
          <a:p>
            <a:endParaRPr lang="en-US" altLang="en-US" dirty="0"/>
          </a:p>
          <a:p>
            <a:pPr lvl="1"/>
            <a:endParaRPr lang="en-US" altLang="en-US" dirty="0"/>
          </a:p>
        </p:txBody>
      </p:sp>
    </p:spTree>
    <p:extLst>
      <p:ext uri="{BB962C8B-B14F-4D97-AF65-F5344CB8AC3E}">
        <p14:creationId xmlns:p14="http://schemas.microsoft.com/office/powerpoint/2010/main" val="327443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Staffing</a:t>
            </a:r>
            <a:endParaRPr lang="en-US" altLang="en-US" dirty="0"/>
          </a:p>
        </p:txBody>
      </p:sp>
      <p:sp>
        <p:nvSpPr>
          <p:cNvPr id="32771" name="Content Placeholder 2"/>
          <p:cNvSpPr>
            <a:spLocks noGrp="1"/>
          </p:cNvSpPr>
          <p:nvPr>
            <p:ph idx="1"/>
          </p:nvPr>
        </p:nvSpPr>
        <p:spPr/>
        <p:txBody>
          <a:bodyPr/>
          <a:lstStyle/>
          <a:p>
            <a:pPr marL="0" indent="0">
              <a:buNone/>
            </a:pPr>
            <a:r>
              <a:rPr lang="en-US" altLang="en-US" dirty="0"/>
              <a:t>Identifying, hiring, and developing the necessary number and quality of employees</a:t>
            </a:r>
          </a:p>
          <a:p>
            <a:pPr marL="0" indent="0">
              <a:buNone/>
            </a:pPr>
            <a:endParaRPr lang="en-IN" altLang="en-US" dirty="0"/>
          </a:p>
          <a:p>
            <a:pPr marL="0" indent="0">
              <a:buNone/>
            </a:pPr>
            <a:r>
              <a:rPr lang="en-IN" altLang="en-US" dirty="0"/>
              <a:t>Crucial to a supervisor’s success</a:t>
            </a:r>
          </a:p>
          <a:p>
            <a:r>
              <a:rPr lang="en-US" altLang="en-US" sz="2200" dirty="0"/>
              <a:t>Supervisor’s performance depends on the quality of results that he or she achieves through his or her employees</a:t>
            </a:r>
          </a:p>
        </p:txBody>
      </p:sp>
    </p:spTree>
    <p:extLst>
      <p:ext uri="{BB962C8B-B14F-4D97-AF65-F5344CB8AC3E}">
        <p14:creationId xmlns:p14="http://schemas.microsoft.com/office/powerpoint/2010/main" val="135131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0B27-1F7D-442C-AC75-A78B26829BB7}"/>
              </a:ext>
            </a:extLst>
          </p:cNvPr>
          <p:cNvSpPr>
            <a:spLocks noGrp="1"/>
          </p:cNvSpPr>
          <p:nvPr>
            <p:ph type="title"/>
          </p:nvPr>
        </p:nvSpPr>
        <p:spPr/>
        <p:txBody>
          <a:bodyPr/>
          <a:lstStyle/>
          <a:p>
            <a:r>
              <a:rPr lang="en-US" altLang="en-US"/>
              <a:t>Leading</a:t>
            </a:r>
            <a:endParaRPr lang="en-US" dirty="0"/>
          </a:p>
        </p:txBody>
      </p:sp>
      <p:sp>
        <p:nvSpPr>
          <p:cNvPr id="3" name="Content Placeholder 2">
            <a:extLst>
              <a:ext uri="{FF2B5EF4-FFF2-40B4-BE49-F238E27FC236}">
                <a16:creationId xmlns:a16="http://schemas.microsoft.com/office/drawing/2014/main" id="{CC007A6B-7FFB-45D8-8463-D2CEFB670221}"/>
              </a:ext>
            </a:extLst>
          </p:cNvPr>
          <p:cNvSpPr>
            <a:spLocks noGrp="1"/>
          </p:cNvSpPr>
          <p:nvPr>
            <p:ph idx="1"/>
          </p:nvPr>
        </p:nvSpPr>
        <p:spPr/>
        <p:txBody>
          <a:bodyPr/>
          <a:lstStyle/>
          <a:p>
            <a:pPr marL="0" indent="0">
              <a:buNone/>
            </a:pPr>
            <a:r>
              <a:rPr lang="en-US" altLang="en-US" dirty="0"/>
              <a:t>Influencing people to act, or not act, in a certain way</a:t>
            </a:r>
          </a:p>
          <a:p>
            <a:pPr marL="0" indent="0">
              <a:buNone/>
            </a:pPr>
            <a:endParaRPr lang="en-US" altLang="en-US" dirty="0"/>
          </a:p>
          <a:p>
            <a:pPr marL="0" indent="0">
              <a:buNone/>
            </a:pPr>
            <a:r>
              <a:rPr lang="en-US" altLang="en-US" dirty="0"/>
              <a:t>Supervisors:</a:t>
            </a:r>
          </a:p>
          <a:p>
            <a:pPr marL="0" indent="0">
              <a:buNone/>
            </a:pPr>
            <a:endParaRPr lang="en-US" altLang="en-US" dirty="0"/>
          </a:p>
          <a:p>
            <a:r>
              <a:rPr lang="en-US" altLang="en-US" sz="2200" dirty="0"/>
              <a:t>Are responsible for letting employees know what is expected of them and inspiring and motivating them to do good work</a:t>
            </a:r>
          </a:p>
          <a:p>
            <a:r>
              <a:rPr lang="en-US" altLang="en-US" sz="2200" dirty="0"/>
              <a:t>Require good human relations skills</a:t>
            </a:r>
          </a:p>
          <a:p>
            <a:r>
              <a:rPr lang="en-IN" altLang="en-US" sz="2200" dirty="0"/>
              <a:t>Need to be aware of and use </a:t>
            </a:r>
            <a:r>
              <a:rPr lang="en-IN" altLang="en-US" sz="2200" dirty="0" err="1"/>
              <a:t>behaviors</a:t>
            </a:r>
            <a:r>
              <a:rPr lang="en-IN" altLang="en-US" sz="2200" dirty="0"/>
              <a:t> that employees respond to as the supervisors desire</a:t>
            </a:r>
            <a:endParaRPr lang="en-US" altLang="en-US" sz="2200" dirty="0"/>
          </a:p>
        </p:txBody>
      </p:sp>
    </p:spTree>
    <p:extLst>
      <p:ext uri="{BB962C8B-B14F-4D97-AF65-F5344CB8AC3E}">
        <p14:creationId xmlns:p14="http://schemas.microsoft.com/office/powerpoint/2010/main" val="283257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Controlling</a:t>
            </a:r>
          </a:p>
        </p:txBody>
      </p:sp>
      <p:sp>
        <p:nvSpPr>
          <p:cNvPr id="34819" name="Content Placeholder 2"/>
          <p:cNvSpPr>
            <a:spLocks noGrp="1"/>
          </p:cNvSpPr>
          <p:nvPr>
            <p:ph idx="1"/>
          </p:nvPr>
        </p:nvSpPr>
        <p:spPr/>
        <p:txBody>
          <a:bodyPr/>
          <a:lstStyle/>
          <a:p>
            <a:pPr marL="0" indent="0">
              <a:buNone/>
            </a:pPr>
            <a:r>
              <a:rPr lang="en-US" altLang="en-US" dirty="0"/>
              <a:t>Management function of ensuring that work goes according to plan</a:t>
            </a:r>
          </a:p>
          <a:p>
            <a:pPr marL="0" indent="0">
              <a:buNone/>
            </a:pPr>
            <a:endParaRPr lang="en-US" altLang="en-US" dirty="0"/>
          </a:p>
          <a:p>
            <a:pPr marL="0" indent="0">
              <a:buNone/>
            </a:pPr>
            <a:r>
              <a:rPr lang="en-US" altLang="en-US" dirty="0"/>
              <a:t>Monitoring performance and making needed corrections</a:t>
            </a:r>
          </a:p>
          <a:p>
            <a:pPr marL="0" indent="0">
              <a:buNone/>
            </a:pPr>
            <a:endParaRPr lang="en-US" altLang="en-US" dirty="0"/>
          </a:p>
          <a:p>
            <a:pPr marL="0" indent="0">
              <a:buNone/>
            </a:pPr>
            <a:r>
              <a:rPr lang="en-US" altLang="en-US" dirty="0"/>
              <a:t>Role of supervisors</a:t>
            </a:r>
          </a:p>
          <a:p>
            <a:r>
              <a:rPr lang="en-US" altLang="en-US" sz="2200" dirty="0"/>
              <a:t>Providing employees with the resources and motivation to identify and correct problems themselves</a:t>
            </a:r>
          </a:p>
          <a:p>
            <a:r>
              <a:rPr lang="en-US" altLang="en-US" sz="2200" dirty="0"/>
              <a:t>Utilizing the people and the equipment available in the best way possible in order to meet or exceed goals</a:t>
            </a:r>
          </a:p>
        </p:txBody>
      </p:sp>
    </p:spTree>
    <p:extLst>
      <p:ext uri="{BB962C8B-B14F-4D97-AF65-F5344CB8AC3E}">
        <p14:creationId xmlns:p14="http://schemas.microsoft.com/office/powerpoint/2010/main" val="2797185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155A33-580B-4BD1-B648-058EE1C1C064}"/>
              </a:ext>
            </a:extLst>
          </p:cNvPr>
          <p:cNvSpPr>
            <a:spLocks noGrp="1"/>
          </p:cNvSpPr>
          <p:nvPr>
            <p:ph type="title"/>
          </p:nvPr>
        </p:nvSpPr>
        <p:spPr/>
        <p:txBody>
          <a:bodyPr/>
          <a:lstStyle/>
          <a:p>
            <a:r>
              <a:rPr lang="en-US" altLang="en-US"/>
              <a:t>Learning Objectives, 1</a:t>
            </a:r>
            <a:endParaRPr lang="en-US" dirty="0"/>
          </a:p>
        </p:txBody>
      </p:sp>
      <p:sp>
        <p:nvSpPr>
          <p:cNvPr id="3" name="Content Placeholder 2">
            <a:extLst>
              <a:ext uri="{FF2B5EF4-FFF2-40B4-BE49-F238E27FC236}">
                <a16:creationId xmlns:a16="http://schemas.microsoft.com/office/drawing/2014/main" id="{5967BD2C-3E3A-4F70-B5E5-DA33E364D219}"/>
              </a:ext>
            </a:extLst>
          </p:cNvPr>
          <p:cNvSpPr>
            <a:spLocks noGrp="1"/>
          </p:cNvSpPr>
          <p:nvPr>
            <p:ph idx="1"/>
          </p:nvPr>
        </p:nvSpPr>
        <p:spPr/>
        <p:txBody>
          <a:bodyPr/>
          <a:lstStyle/>
          <a:p>
            <a:r>
              <a:rPr lang="en-US" altLang="en-US" dirty="0"/>
              <a:t>Define what a supervisor is</a:t>
            </a:r>
          </a:p>
          <a:p>
            <a:r>
              <a:rPr lang="en-US" altLang="en-US" dirty="0"/>
              <a:t>Summarize research findings that have led to basic ideas of what managers should do</a:t>
            </a:r>
          </a:p>
          <a:p>
            <a:r>
              <a:rPr lang="en-US" altLang="en-US" dirty="0"/>
              <a:t>Describe the basic types of supervisory skills</a:t>
            </a:r>
          </a:p>
          <a:p>
            <a:r>
              <a:rPr lang="en-US" altLang="en-US" dirty="0"/>
              <a:t>Describe how the growing diversity of the workforce affects the supervisor's role</a:t>
            </a:r>
          </a:p>
          <a:p>
            <a:endParaRPr lang="en-US" dirty="0"/>
          </a:p>
        </p:txBody>
      </p:sp>
    </p:spTree>
    <p:extLst>
      <p:ext uri="{BB962C8B-B14F-4D97-AF65-F5344CB8AC3E}">
        <p14:creationId xmlns:p14="http://schemas.microsoft.com/office/powerpoint/2010/main" val="10360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749E-9FFB-4844-8B61-BA07A1FF9923}"/>
              </a:ext>
            </a:extLst>
          </p:cNvPr>
          <p:cNvSpPr>
            <a:spLocks noGrp="1"/>
          </p:cNvSpPr>
          <p:nvPr>
            <p:ph type="title"/>
          </p:nvPr>
        </p:nvSpPr>
        <p:spPr/>
        <p:txBody>
          <a:bodyPr/>
          <a:lstStyle/>
          <a:p>
            <a:r>
              <a:rPr lang="en-US"/>
              <a:t>Relationships Among the Functions</a:t>
            </a:r>
            <a:endParaRPr lang="en-US" dirty="0"/>
          </a:p>
        </p:txBody>
      </p:sp>
      <p:sp>
        <p:nvSpPr>
          <p:cNvPr id="4" name="Content Placeholder 3">
            <a:extLst>
              <a:ext uri="{FF2B5EF4-FFF2-40B4-BE49-F238E27FC236}">
                <a16:creationId xmlns:a16="http://schemas.microsoft.com/office/drawing/2014/main" id="{99AB7382-4793-451C-A7EC-B3B7FC865F3E}"/>
              </a:ext>
            </a:extLst>
          </p:cNvPr>
          <p:cNvSpPr>
            <a:spLocks noGrp="1"/>
          </p:cNvSpPr>
          <p:nvPr>
            <p:ph idx="1"/>
          </p:nvPr>
        </p:nvSpPr>
        <p:spPr/>
        <p:txBody>
          <a:bodyPr/>
          <a:lstStyle/>
          <a:p>
            <a:pPr marL="0" indent="0">
              <a:buNone/>
            </a:pPr>
            <a:r>
              <a:rPr lang="en-US" altLang="en-US" dirty="0"/>
              <a:t>Order of management functions: Planning, organizing, staffing, leading, and controlling</a:t>
            </a:r>
          </a:p>
          <a:p>
            <a:r>
              <a:rPr lang="en-US" altLang="en-US" sz="2200" dirty="0"/>
              <a:t>Occurs because each function depends on the preceding function or functions</a:t>
            </a:r>
          </a:p>
          <a:p>
            <a:r>
              <a:rPr lang="en-IN" altLang="en-US" sz="2200" dirty="0"/>
              <a:t>Supervisors carry out all the management functions during the course of a day</a:t>
            </a:r>
            <a:endParaRPr lang="en-US" altLang="en-US" sz="2200" dirty="0"/>
          </a:p>
          <a:p>
            <a:endParaRPr lang="en-US" altLang="en-US" dirty="0"/>
          </a:p>
          <a:p>
            <a:pPr marL="0" indent="0">
              <a:buNone/>
            </a:pPr>
            <a:r>
              <a:rPr lang="en-US" altLang="en-US" dirty="0"/>
              <a:t>Supervisors spend most of their time leading and controlling</a:t>
            </a:r>
          </a:p>
          <a:p>
            <a:pPr marL="0" indent="0">
              <a:buNone/>
            </a:pPr>
            <a:endParaRPr lang="en-US" altLang="en-US" dirty="0"/>
          </a:p>
          <a:p>
            <a:pPr marL="0" indent="0">
              <a:buNone/>
            </a:pPr>
            <a:r>
              <a:rPr lang="en-US" altLang="en-US" dirty="0"/>
              <a:t>Higher-level managers spend more time planning and organizing</a:t>
            </a:r>
          </a:p>
          <a:p>
            <a:endParaRPr lang="en-US" dirty="0"/>
          </a:p>
        </p:txBody>
      </p:sp>
    </p:spTree>
    <p:extLst>
      <p:ext uri="{BB962C8B-B14F-4D97-AF65-F5344CB8AC3E}">
        <p14:creationId xmlns:p14="http://schemas.microsoft.com/office/powerpoint/2010/main" val="365126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Responsibilities of Supervisors, 1</a:t>
            </a:r>
          </a:p>
        </p:txBody>
      </p:sp>
      <p:sp>
        <p:nvSpPr>
          <p:cNvPr id="36867" name="Content Placeholder 2"/>
          <p:cNvSpPr>
            <a:spLocks noGrp="1"/>
          </p:cNvSpPr>
          <p:nvPr>
            <p:ph idx="1"/>
          </p:nvPr>
        </p:nvSpPr>
        <p:spPr/>
        <p:txBody>
          <a:bodyPr/>
          <a:lstStyle/>
          <a:p>
            <a:r>
              <a:rPr lang="en-US" altLang="en-US" dirty="0"/>
              <a:t>Recognizing the talents of each subordinate</a:t>
            </a:r>
          </a:p>
          <a:p>
            <a:r>
              <a:rPr lang="en-US" altLang="en-US" dirty="0"/>
              <a:t>Sharing one’s vision of where the organization wants to go</a:t>
            </a:r>
          </a:p>
          <a:p>
            <a:r>
              <a:rPr lang="en-US" altLang="en-US" dirty="0"/>
              <a:t>Treating employees with dignity and respect</a:t>
            </a:r>
          </a:p>
          <a:p>
            <a:r>
              <a:rPr lang="en-US" altLang="en-US" dirty="0"/>
              <a:t>Conducting necessary meetings efficiently and ensuring that they accomplish their intended tasks</a:t>
            </a:r>
          </a:p>
          <a:p>
            <a:r>
              <a:rPr lang="en-US" altLang="en-US" dirty="0"/>
              <a:t>Keeping one’s staff informed and up to date</a:t>
            </a:r>
          </a:p>
          <a:p>
            <a:r>
              <a:rPr lang="en-US" altLang="en-US" dirty="0"/>
              <a:t>Being accessible to those under one’s supervision</a:t>
            </a:r>
          </a:p>
          <a:p>
            <a:r>
              <a:rPr lang="en-US" altLang="en-US" dirty="0"/>
              <a:t>Conducting periodic evaluations of one’s group’s progress</a:t>
            </a:r>
          </a:p>
          <a:p>
            <a:r>
              <a:rPr lang="en-US" altLang="en-US" dirty="0"/>
              <a:t>Providing an opportunity for employees to evaluate them</a:t>
            </a:r>
          </a:p>
          <a:p>
            <a:r>
              <a:rPr lang="en-US" altLang="en-US" dirty="0"/>
              <a:t>Praising one’s staff for their accomplishments</a:t>
            </a:r>
          </a:p>
          <a:p>
            <a:endParaRPr lang="en-US" altLang="en-US" dirty="0"/>
          </a:p>
        </p:txBody>
      </p:sp>
    </p:spTree>
    <p:extLst>
      <p:ext uri="{BB962C8B-B14F-4D97-AF65-F5344CB8AC3E}">
        <p14:creationId xmlns:p14="http://schemas.microsoft.com/office/powerpoint/2010/main" val="399858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Responsibilities of Supervisors, 2</a:t>
            </a:r>
          </a:p>
        </p:txBody>
      </p:sp>
      <p:sp>
        <p:nvSpPr>
          <p:cNvPr id="3" name="Content Placeholder 2"/>
          <p:cNvSpPr>
            <a:spLocks noGrp="1"/>
          </p:cNvSpPr>
          <p:nvPr>
            <p:ph idx="1"/>
          </p:nvPr>
        </p:nvSpPr>
        <p:spPr/>
        <p:txBody>
          <a:bodyPr/>
          <a:lstStyle/>
          <a:p>
            <a:pPr>
              <a:spcAft>
                <a:spcPts val="400"/>
              </a:spcAft>
            </a:pPr>
            <a:r>
              <a:rPr lang="en-US" altLang="en-US" dirty="0"/>
              <a:t>Keeping in touch with one’s industry </a:t>
            </a:r>
          </a:p>
          <a:p>
            <a:pPr>
              <a:spcAft>
                <a:spcPts val="400"/>
              </a:spcAft>
            </a:pPr>
            <a:r>
              <a:rPr lang="en-US" altLang="en-US" dirty="0"/>
              <a:t>Keeping a sense of humor</a:t>
            </a:r>
          </a:p>
          <a:p>
            <a:pPr>
              <a:spcAft>
                <a:spcPts val="400"/>
              </a:spcAft>
            </a:pPr>
            <a:r>
              <a:rPr lang="en-US" altLang="en-US" dirty="0"/>
              <a:t>Being able to perform the duties of those one supervises and being fair</a:t>
            </a:r>
          </a:p>
          <a:p>
            <a:pPr>
              <a:spcAft>
                <a:spcPts val="400"/>
              </a:spcAft>
            </a:pPr>
            <a:r>
              <a:rPr lang="en-US" altLang="en-US" dirty="0"/>
              <a:t>Following proper hiring practices, keeping accurate employee records, and knowing how to fire an employee without violating his or her rights</a:t>
            </a:r>
          </a:p>
          <a:p>
            <a:pPr>
              <a:spcAft>
                <a:spcPts val="400"/>
              </a:spcAft>
            </a:pPr>
            <a:r>
              <a:rPr lang="en-US" altLang="en-US" dirty="0"/>
              <a:t>Knowing the law as it applies to one’s company and one’s job</a:t>
            </a:r>
          </a:p>
          <a:p>
            <a:pPr>
              <a:spcAft>
                <a:spcPts val="400"/>
              </a:spcAft>
            </a:pPr>
            <a:r>
              <a:rPr lang="en-US" altLang="en-US" dirty="0"/>
              <a:t>Adhering to workplace safety rules and regulations</a:t>
            </a:r>
          </a:p>
          <a:p>
            <a:pPr>
              <a:spcAft>
                <a:spcPts val="400"/>
              </a:spcAft>
            </a:pPr>
            <a:r>
              <a:rPr lang="en-US" altLang="en-US" dirty="0"/>
              <a:t>Avoiding sexual harassment and discrimination based on gender, age, race, pregnancy, sexual orientation, or national origin</a:t>
            </a:r>
          </a:p>
        </p:txBody>
      </p:sp>
    </p:spTree>
    <p:extLst>
      <p:ext uri="{BB962C8B-B14F-4D97-AF65-F5344CB8AC3E}">
        <p14:creationId xmlns:p14="http://schemas.microsoft.com/office/powerpoint/2010/main" val="2358918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18FD-F21D-4EF5-A07C-2BBEE5E6931E}"/>
              </a:ext>
            </a:extLst>
          </p:cNvPr>
          <p:cNvSpPr>
            <a:spLocks noGrp="1"/>
          </p:cNvSpPr>
          <p:nvPr>
            <p:ph type="title"/>
          </p:nvPr>
        </p:nvSpPr>
        <p:spPr/>
        <p:txBody>
          <a:bodyPr/>
          <a:lstStyle/>
          <a:p>
            <a:r>
              <a:rPr lang="en-US" altLang="en-US" dirty="0"/>
              <a:t>Types of Responsibilities of Supervisors</a:t>
            </a:r>
            <a:endParaRPr lang="en-US" dirty="0"/>
          </a:p>
        </p:txBody>
      </p:sp>
      <p:sp>
        <p:nvSpPr>
          <p:cNvPr id="3" name="Content Placeholder 2">
            <a:extLst>
              <a:ext uri="{FF2B5EF4-FFF2-40B4-BE49-F238E27FC236}">
                <a16:creationId xmlns:a16="http://schemas.microsoft.com/office/drawing/2014/main" id="{38425E66-D5FA-4373-BE0D-13EDB6999517}"/>
              </a:ext>
            </a:extLst>
          </p:cNvPr>
          <p:cNvSpPr>
            <a:spLocks noGrp="1"/>
          </p:cNvSpPr>
          <p:nvPr>
            <p:ph idx="1"/>
          </p:nvPr>
        </p:nvSpPr>
        <p:spPr/>
        <p:txBody>
          <a:bodyPr/>
          <a:lstStyle/>
          <a:p>
            <a:r>
              <a:rPr lang="en-US" dirty="0"/>
              <a:t>Giving higher-level managers timely and accurate information for planning</a:t>
            </a:r>
          </a:p>
          <a:p>
            <a:r>
              <a:rPr lang="en-US" dirty="0"/>
              <a:t>Enabling employees to contribute to the organization’s growth</a:t>
            </a:r>
          </a:p>
          <a:p>
            <a:r>
              <a:rPr lang="en-US" dirty="0"/>
              <a:t>Keeping managers informed about their department’s performance</a:t>
            </a:r>
          </a:p>
          <a:p>
            <a:r>
              <a:rPr lang="en-IN" dirty="0"/>
              <a:t>Building morale and carrying employee concerns to the relevant managers</a:t>
            </a:r>
            <a:endParaRPr lang="en-US" dirty="0"/>
          </a:p>
          <a:p>
            <a:r>
              <a:rPr lang="en-US" dirty="0"/>
              <a:t>Giving their employees clear instructions and making sure they understand their jobs</a:t>
            </a:r>
          </a:p>
          <a:p>
            <a:r>
              <a:rPr lang="en-US" dirty="0"/>
              <a:t>Cooperating with their co-workers in other departments</a:t>
            </a:r>
          </a:p>
          <a:p>
            <a:endParaRPr lang="en-US" dirty="0"/>
          </a:p>
          <a:p>
            <a:endParaRPr lang="en-US" dirty="0"/>
          </a:p>
        </p:txBody>
      </p:sp>
    </p:spTree>
    <p:extLst>
      <p:ext uri="{BB962C8B-B14F-4D97-AF65-F5344CB8AC3E}">
        <p14:creationId xmlns:p14="http://schemas.microsoft.com/office/powerpoint/2010/main" val="405531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Responsibilities and Accountability</a:t>
            </a:r>
          </a:p>
        </p:txBody>
      </p:sp>
      <p:sp>
        <p:nvSpPr>
          <p:cNvPr id="39939" name="Content Placeholder 2"/>
          <p:cNvSpPr>
            <a:spLocks noGrp="1"/>
          </p:cNvSpPr>
          <p:nvPr>
            <p:ph idx="1"/>
          </p:nvPr>
        </p:nvSpPr>
        <p:spPr/>
        <p:txBody>
          <a:bodyPr/>
          <a:lstStyle/>
          <a:p>
            <a:pPr marL="0" indent="0">
              <a:buNone/>
            </a:pPr>
            <a:r>
              <a:rPr lang="en-US" altLang="en-US" dirty="0"/>
              <a:t>Supervisors are accountable for carrying out their responsibilities</a:t>
            </a:r>
          </a:p>
          <a:p>
            <a:pPr>
              <a:buClr>
                <a:schemeClr val="tx1"/>
              </a:buClr>
            </a:pPr>
            <a:r>
              <a:rPr lang="en-US" altLang="en-US" sz="2200" dirty="0"/>
              <a:t>Accountability is the practice of:</a:t>
            </a:r>
          </a:p>
          <a:p>
            <a:pPr marL="0" indent="0">
              <a:buNone/>
            </a:pPr>
            <a:endParaRPr lang="en-US" altLang="en-US" sz="1200" dirty="0"/>
          </a:p>
          <a:p>
            <a:pPr lvl="1"/>
            <a:r>
              <a:rPr lang="en-US" altLang="en-US" dirty="0"/>
              <a:t>Imposing penalties for failing to adequately carry out responsibilities</a:t>
            </a:r>
          </a:p>
          <a:p>
            <a:pPr lvl="1"/>
            <a:r>
              <a:rPr lang="en-US" altLang="en-US" dirty="0"/>
              <a:t>Providing rewards for meeting responsibilities</a:t>
            </a:r>
          </a:p>
        </p:txBody>
      </p:sp>
    </p:spTree>
    <p:extLst>
      <p:ext uri="{BB962C8B-B14F-4D97-AF65-F5344CB8AC3E}">
        <p14:creationId xmlns:p14="http://schemas.microsoft.com/office/powerpoint/2010/main" val="1455674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A2D-79D6-4616-A9E5-D3D80BABDF3C}"/>
              </a:ext>
            </a:extLst>
          </p:cNvPr>
          <p:cNvSpPr>
            <a:spLocks noGrp="1"/>
          </p:cNvSpPr>
          <p:nvPr>
            <p:ph type="title"/>
          </p:nvPr>
        </p:nvSpPr>
        <p:spPr/>
        <p:txBody>
          <a:bodyPr/>
          <a:lstStyle/>
          <a:p>
            <a:r>
              <a:rPr lang="en-US" altLang="en-US" dirty="0"/>
              <a:t>	Typical Candidates to be Made Supervisors</a:t>
            </a:r>
          </a:p>
        </p:txBody>
      </p:sp>
      <p:sp>
        <p:nvSpPr>
          <p:cNvPr id="4" name="Content Placeholder 3">
            <a:extLst>
              <a:ext uri="{FF2B5EF4-FFF2-40B4-BE49-F238E27FC236}">
                <a16:creationId xmlns:a16="http://schemas.microsoft.com/office/drawing/2014/main" id="{D5B869FB-EA66-447E-AB8A-52C6D5807E04}"/>
              </a:ext>
            </a:extLst>
          </p:cNvPr>
          <p:cNvSpPr>
            <a:spLocks noGrp="1"/>
          </p:cNvSpPr>
          <p:nvPr>
            <p:ph idx="1"/>
          </p:nvPr>
        </p:nvSpPr>
        <p:spPr/>
        <p:txBody>
          <a:bodyPr/>
          <a:lstStyle/>
          <a:p>
            <a:r>
              <a:rPr lang="en-US" altLang="en-US"/>
              <a:t>Employees with a superior grasp of the technical skills needed to perform well in a department</a:t>
            </a:r>
          </a:p>
          <a:p>
            <a:r>
              <a:rPr lang="en-US" altLang="en-US"/>
              <a:t>Employees with more seniority than other department employees</a:t>
            </a:r>
          </a:p>
          <a:p>
            <a:r>
              <a:rPr lang="en-US" altLang="en-US"/>
              <a:t>Employees with good work habits and leadership skills</a:t>
            </a:r>
          </a:p>
          <a:p>
            <a:r>
              <a:rPr lang="en-US" altLang="en-US"/>
              <a:t>Recent college graduates who demonstrate leadership potential or a specialized skill that will help in the position</a:t>
            </a:r>
            <a:endParaRPr lang="en-US" dirty="0"/>
          </a:p>
        </p:txBody>
      </p:sp>
    </p:spTree>
    <p:extLst>
      <p:ext uri="{BB962C8B-B14F-4D97-AF65-F5344CB8AC3E}">
        <p14:creationId xmlns:p14="http://schemas.microsoft.com/office/powerpoint/2010/main" val="34469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6E19-101E-47F2-B9C8-B29E41F29509}"/>
              </a:ext>
            </a:extLst>
          </p:cNvPr>
          <p:cNvSpPr>
            <a:spLocks noGrp="1"/>
          </p:cNvSpPr>
          <p:nvPr>
            <p:ph type="title"/>
          </p:nvPr>
        </p:nvSpPr>
        <p:spPr/>
        <p:txBody>
          <a:bodyPr/>
          <a:lstStyle/>
          <a:p>
            <a:r>
              <a:rPr lang="en-US" altLang="en-US"/>
              <a:t>Preparing for the Job</a:t>
            </a:r>
            <a:endParaRPr lang="en-US" dirty="0"/>
          </a:p>
        </p:txBody>
      </p:sp>
      <p:sp>
        <p:nvSpPr>
          <p:cNvPr id="3" name="Content Placeholder 2">
            <a:extLst>
              <a:ext uri="{FF2B5EF4-FFF2-40B4-BE49-F238E27FC236}">
                <a16:creationId xmlns:a16="http://schemas.microsoft.com/office/drawing/2014/main" id="{DE05BCF3-914D-48E5-A598-21A8BBC19C88}"/>
              </a:ext>
            </a:extLst>
          </p:cNvPr>
          <p:cNvSpPr>
            <a:spLocks noGrp="1"/>
          </p:cNvSpPr>
          <p:nvPr>
            <p:ph idx="1"/>
          </p:nvPr>
        </p:nvSpPr>
        <p:spPr/>
        <p:txBody>
          <a:bodyPr/>
          <a:lstStyle/>
          <a:p>
            <a:pPr>
              <a:spcAft>
                <a:spcPts val="500"/>
              </a:spcAft>
            </a:pPr>
            <a:r>
              <a:rPr lang="en-US" altLang="en-US" dirty="0"/>
              <a:t>Learn about management through books and observation</a:t>
            </a:r>
          </a:p>
          <a:p>
            <a:pPr>
              <a:spcAft>
                <a:spcPts val="500"/>
              </a:spcAft>
            </a:pPr>
            <a:r>
              <a:rPr lang="en-US" altLang="en-US" dirty="0"/>
              <a:t>Learn as much as possible about the organization, the department, and the job</a:t>
            </a:r>
          </a:p>
          <a:p>
            <a:pPr>
              <a:spcAft>
                <a:spcPts val="500"/>
              </a:spcAft>
            </a:pPr>
            <a:r>
              <a:rPr lang="en-US" altLang="en-US" dirty="0"/>
              <a:t>Continue the learning process when on the job</a:t>
            </a:r>
          </a:p>
          <a:p>
            <a:pPr>
              <a:spcAft>
                <a:spcPts val="500"/>
              </a:spcAft>
            </a:pPr>
            <a:r>
              <a:rPr lang="en-US" altLang="en-US" dirty="0"/>
              <a:t>Learn about the employees by talking to them and to one's own manager and reading performance appraisals</a:t>
            </a:r>
            <a:endParaRPr lang="en-US" dirty="0"/>
          </a:p>
        </p:txBody>
      </p:sp>
    </p:spTree>
    <p:extLst>
      <p:ext uri="{BB962C8B-B14F-4D97-AF65-F5344CB8AC3E}">
        <p14:creationId xmlns:p14="http://schemas.microsoft.com/office/powerpoint/2010/main" val="74316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7186B-1ACE-40F8-A90B-9AE44303BE03}"/>
              </a:ext>
            </a:extLst>
          </p:cNvPr>
          <p:cNvSpPr>
            <a:spLocks noGrp="1"/>
          </p:cNvSpPr>
          <p:nvPr>
            <p:ph type="title"/>
          </p:nvPr>
        </p:nvSpPr>
        <p:spPr/>
        <p:txBody>
          <a:bodyPr/>
          <a:lstStyle/>
          <a:p>
            <a:r>
              <a:rPr lang="en-US" altLang="en-US"/>
              <a:t>	Obtaining and Using Power and Authority</a:t>
            </a:r>
            <a:endParaRPr lang="en-US" dirty="0"/>
          </a:p>
        </p:txBody>
      </p:sp>
      <p:sp>
        <p:nvSpPr>
          <p:cNvPr id="5" name="Content Placeholder 4">
            <a:extLst>
              <a:ext uri="{FF2B5EF4-FFF2-40B4-BE49-F238E27FC236}">
                <a16:creationId xmlns:a16="http://schemas.microsoft.com/office/drawing/2014/main" id="{17A6ADC1-7020-4A60-842B-EAF59A502A62}"/>
              </a:ext>
            </a:extLst>
          </p:cNvPr>
          <p:cNvSpPr>
            <a:spLocks noGrp="1"/>
          </p:cNvSpPr>
          <p:nvPr>
            <p:ph idx="1"/>
          </p:nvPr>
        </p:nvSpPr>
        <p:spPr/>
        <p:txBody>
          <a:bodyPr/>
          <a:lstStyle/>
          <a:p>
            <a:pPr marL="0" indent="0">
              <a:buNone/>
            </a:pPr>
            <a:r>
              <a:rPr lang="en-US" dirty="0"/>
              <a:t>Supervisors:</a:t>
            </a:r>
          </a:p>
          <a:p>
            <a:pPr marL="0" indent="0">
              <a:buNone/>
            </a:pPr>
            <a:endParaRPr lang="en-US" dirty="0"/>
          </a:p>
          <a:p>
            <a:r>
              <a:rPr lang="en-US" sz="2200" dirty="0"/>
              <a:t>Can request that official announcement of the promotion be made through a meeting</a:t>
            </a:r>
          </a:p>
          <a:p>
            <a:pPr lvl="1"/>
            <a:r>
              <a:rPr lang="en-US" dirty="0"/>
              <a:t>Expectations, desire to work as a team, and interest in hearing about work-related problems can be stated in the meeting</a:t>
            </a:r>
          </a:p>
          <a:p>
            <a:r>
              <a:rPr lang="en-IN" sz="2200" dirty="0"/>
              <a:t>Should understand how the department works and what employees expect before making changes in the department</a:t>
            </a:r>
          </a:p>
          <a:p>
            <a:pPr lvl="1"/>
            <a:r>
              <a:rPr lang="en-IN" dirty="0"/>
              <a:t>Can build support for a change by introducing it gradually after inviting suggestions when appropriate</a:t>
            </a:r>
            <a:endParaRPr lang="en-US" dirty="0"/>
          </a:p>
          <a:p>
            <a:endParaRPr lang="en-US" dirty="0"/>
          </a:p>
          <a:p>
            <a:endParaRPr lang="en-US" dirty="0"/>
          </a:p>
        </p:txBody>
      </p:sp>
    </p:spTree>
    <p:extLst>
      <p:ext uri="{BB962C8B-B14F-4D97-AF65-F5344CB8AC3E}">
        <p14:creationId xmlns:p14="http://schemas.microsoft.com/office/powerpoint/2010/main" val="313635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Becoming a Supervisor</a:t>
            </a:r>
          </a:p>
        </p:txBody>
      </p:sp>
      <p:sp>
        <p:nvSpPr>
          <p:cNvPr id="44035" name="Content Placeholder 2"/>
          <p:cNvSpPr>
            <a:spLocks noGrp="1"/>
          </p:cNvSpPr>
          <p:nvPr>
            <p:ph idx="1"/>
          </p:nvPr>
        </p:nvSpPr>
        <p:spPr/>
        <p:txBody>
          <a:bodyPr/>
          <a:lstStyle/>
          <a:p>
            <a:r>
              <a:rPr lang="en-US" altLang="en-US" dirty="0"/>
              <a:t>Set limits on one’s behavior</a:t>
            </a:r>
          </a:p>
          <a:p>
            <a:r>
              <a:rPr lang="en-US" altLang="en-US" dirty="0"/>
              <a:t>Don’t be a rescuer</a:t>
            </a:r>
          </a:p>
          <a:p>
            <a:r>
              <a:rPr lang="en-US" altLang="en-US" dirty="0"/>
              <a:t>Figure out how to measure success</a:t>
            </a:r>
          </a:p>
          <a:p>
            <a:r>
              <a:rPr lang="en-US" altLang="en-US" dirty="0"/>
              <a:t>Communicate with everyone</a:t>
            </a:r>
          </a:p>
          <a:p>
            <a:r>
              <a:rPr lang="en-US" altLang="en-US" dirty="0"/>
              <a:t>Be firm</a:t>
            </a:r>
          </a:p>
          <a:p>
            <a:r>
              <a:rPr lang="en-US" altLang="en-US" dirty="0"/>
              <a:t>Learn from others</a:t>
            </a:r>
          </a:p>
        </p:txBody>
      </p:sp>
    </p:spTree>
    <p:extLst>
      <p:ext uri="{BB962C8B-B14F-4D97-AF65-F5344CB8AC3E}">
        <p14:creationId xmlns:p14="http://schemas.microsoft.com/office/powerpoint/2010/main" val="146124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EF64-0AF6-478F-B2BF-D26F8C2048BC}"/>
              </a:ext>
            </a:extLst>
          </p:cNvPr>
          <p:cNvSpPr>
            <a:spLocks noGrp="1"/>
          </p:cNvSpPr>
          <p:nvPr>
            <p:ph type="title"/>
          </p:nvPr>
        </p:nvSpPr>
        <p:spPr/>
        <p:txBody>
          <a:bodyPr/>
          <a:lstStyle/>
          <a:p>
            <a:r>
              <a:rPr lang="en-US" altLang="en-US" dirty="0"/>
              <a:t>	Figure 1.5: Characteristics of a Successful Supervisor</a:t>
            </a:r>
            <a:endParaRPr lang="en-US" dirty="0"/>
          </a:p>
        </p:txBody>
      </p:sp>
      <p:pic>
        <p:nvPicPr>
          <p:cNvPr id="4098" name="Picture 2" descr="The image depicts the characteristics of a successful supervi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1295400"/>
            <a:ext cx="4343400" cy="444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a:extLst>
              <a:ext uri="{FF2B5EF4-FFF2-40B4-BE49-F238E27FC236}">
                <a16:creationId xmlns:a16="http://schemas.microsoft.com/office/drawing/2014/main" id="{6D06549D-2D78-4CFC-A4C1-1721F8A7C1C9}"/>
              </a:ext>
            </a:extLst>
          </p:cNvPr>
          <p:cNvSpPr>
            <a:spLocks noGrp="1"/>
          </p:cNvSpPr>
          <p:nvPr>
            <p:ph idx="1"/>
          </p:nvPr>
        </p:nvSpPr>
        <p:spPr>
          <a:xfrm>
            <a:off x="3352800" y="5943600"/>
            <a:ext cx="5029200" cy="228600"/>
          </a:xfrm>
        </p:spPr>
        <p:txBody>
          <a:bodyPr/>
          <a:lstStyle/>
          <a:p>
            <a:pPr marL="0" indent="0" algn="r">
              <a:buNone/>
            </a:pPr>
            <a:r>
              <a:rPr lang="en-US" sz="1200" dirty="0">
                <a:hlinkClick r:id="rId4" action="ppaction://hlinksldjump"/>
              </a:rPr>
              <a:t>Jump to </a:t>
            </a:r>
            <a:r>
              <a:rPr lang="en-US" altLang="en-US" sz="1200" dirty="0">
                <a:hlinkClick r:id="rId4" action="ppaction://hlinksldjump"/>
              </a:rPr>
              <a:t>Figure 1.5: Characteristics of a Successful Supervisor, Appendix</a:t>
            </a:r>
            <a:endParaRPr lang="en-US" sz="1200" dirty="0"/>
          </a:p>
        </p:txBody>
      </p:sp>
    </p:spTree>
    <p:extLst>
      <p:ext uri="{BB962C8B-B14F-4D97-AF65-F5344CB8AC3E}">
        <p14:creationId xmlns:p14="http://schemas.microsoft.com/office/powerpoint/2010/main" val="126200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155A33-580B-4BD1-B648-058EE1C1C064}"/>
              </a:ext>
            </a:extLst>
          </p:cNvPr>
          <p:cNvSpPr>
            <a:spLocks noGrp="1"/>
          </p:cNvSpPr>
          <p:nvPr>
            <p:ph type="title"/>
          </p:nvPr>
        </p:nvSpPr>
        <p:spPr/>
        <p:txBody>
          <a:bodyPr/>
          <a:lstStyle/>
          <a:p>
            <a:r>
              <a:rPr lang="en-US" altLang="en-US"/>
              <a:t>Learning Objectives, 2</a:t>
            </a:r>
            <a:endParaRPr lang="en-US" dirty="0"/>
          </a:p>
        </p:txBody>
      </p:sp>
      <p:sp>
        <p:nvSpPr>
          <p:cNvPr id="3" name="Content Placeholder 2">
            <a:extLst>
              <a:ext uri="{FF2B5EF4-FFF2-40B4-BE49-F238E27FC236}">
                <a16:creationId xmlns:a16="http://schemas.microsoft.com/office/drawing/2014/main" id="{5967BD2C-3E3A-4F70-B5E5-DA33E364D219}"/>
              </a:ext>
            </a:extLst>
          </p:cNvPr>
          <p:cNvSpPr>
            <a:spLocks noGrp="1"/>
          </p:cNvSpPr>
          <p:nvPr>
            <p:ph idx="1"/>
          </p:nvPr>
        </p:nvSpPr>
        <p:spPr/>
        <p:txBody>
          <a:bodyPr/>
          <a:lstStyle/>
          <a:p>
            <a:r>
              <a:rPr lang="en-US" altLang="en-US" dirty="0"/>
              <a:t>Identify the general functions of a supervisor</a:t>
            </a:r>
          </a:p>
          <a:p>
            <a:r>
              <a:rPr lang="en-US" altLang="en-US" dirty="0"/>
              <a:t>Explain how supervisors are responsible to higher management, employees, and co-workers</a:t>
            </a:r>
          </a:p>
          <a:p>
            <a:r>
              <a:rPr lang="en-US" altLang="en-US" dirty="0"/>
              <a:t>Describe the typical background of someone who is promoted to supervisor</a:t>
            </a:r>
          </a:p>
          <a:p>
            <a:r>
              <a:rPr lang="en-US" altLang="en-US" dirty="0"/>
              <a:t>Identify characteristics of a successful supervisor</a:t>
            </a:r>
          </a:p>
          <a:p>
            <a:endParaRPr lang="en-US" dirty="0"/>
          </a:p>
        </p:txBody>
      </p:sp>
    </p:spTree>
    <p:extLst>
      <p:ext uri="{BB962C8B-B14F-4D97-AF65-F5344CB8AC3E}">
        <p14:creationId xmlns:p14="http://schemas.microsoft.com/office/powerpoint/2010/main" val="177820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D644F-FB6F-4400-AAD0-73CD0C6C9611}"/>
              </a:ext>
            </a:extLst>
          </p:cNvPr>
          <p:cNvSpPr>
            <a:spLocks noGrp="1"/>
          </p:cNvSpPr>
          <p:nvPr>
            <p:ph type="ctrTitle"/>
          </p:nvPr>
        </p:nvSpPr>
        <p:spPr/>
        <p:txBody>
          <a:bodyPr/>
          <a:lstStyle/>
          <a:p>
            <a:r>
              <a:rPr lang="en-US" dirty="0"/>
              <a:t>APPENDICES </a:t>
            </a:r>
          </a:p>
        </p:txBody>
      </p:sp>
    </p:spTree>
    <p:extLst>
      <p:ext uri="{BB962C8B-B14F-4D97-AF65-F5344CB8AC3E}">
        <p14:creationId xmlns:p14="http://schemas.microsoft.com/office/powerpoint/2010/main" val="1836547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DCF0D-1144-414A-90FB-70832D756DE1}"/>
              </a:ext>
            </a:extLst>
          </p:cNvPr>
          <p:cNvSpPr>
            <a:spLocks noGrp="1"/>
          </p:cNvSpPr>
          <p:nvPr>
            <p:ph type="title"/>
          </p:nvPr>
        </p:nvSpPr>
        <p:spPr/>
        <p:txBody>
          <a:bodyPr/>
          <a:lstStyle/>
          <a:p>
            <a:r>
              <a:rPr lang="en-US" altLang="en-US" dirty="0"/>
              <a:t>	Figure 1.2: Relative Importance of Types of Skills for Different Levels of Managers, Appendix</a:t>
            </a:r>
            <a:endParaRPr lang="en-US" dirty="0"/>
          </a:p>
        </p:txBody>
      </p:sp>
      <p:sp>
        <p:nvSpPr>
          <p:cNvPr id="5" name="Content Placeholder 3">
            <a:extLst>
              <a:ext uri="{FF2B5EF4-FFF2-40B4-BE49-F238E27FC236}">
                <a16:creationId xmlns:a16="http://schemas.microsoft.com/office/drawing/2014/main" id="{47B07CEB-0C2B-4286-8E4A-27E2506C97F7}"/>
              </a:ext>
            </a:extLst>
          </p:cNvPr>
          <p:cNvSpPr txBox="1">
            <a:spLocks/>
          </p:cNvSpPr>
          <p:nvPr/>
        </p:nvSpPr>
        <p:spPr>
          <a:xfrm>
            <a:off x="304800" y="1472184"/>
            <a:ext cx="8534400" cy="51816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000" dirty="0"/>
              <a:t>It is divided into three horizontal sections and four vertical sections. From the top, the horizontal sections are labeled top managers, middle managers, and supervisors. From the left, the vertical sections are labeled technical skills, human relations skills, conceptual skills, and decision-making skills. </a:t>
            </a:r>
          </a:p>
          <a:p>
            <a:pPr marL="0" indent="0">
              <a:spcBef>
                <a:spcPts val="300"/>
              </a:spcBef>
              <a:spcAft>
                <a:spcPts val="300"/>
              </a:spcAft>
              <a:buNone/>
            </a:pPr>
            <a:r>
              <a:rPr lang="en-US" sz="2000" dirty="0"/>
              <a:t>Technical skills are required most by supervisors, followed by middle managers, and are required least by top managers. Human relations skills are required most by top managers, followed by middle managers, and are required least by supervisors. Conceptual skills are required most by top managers, followed by middle managers, and are required least by supervisors. Decision-making skills are required most by top managers, followed by middle managers, and are required least by supervisors. </a:t>
            </a:r>
          </a:p>
        </p:txBody>
      </p:sp>
      <p:sp>
        <p:nvSpPr>
          <p:cNvPr id="4" name="Content Placeholder 3">
            <a:extLst>
              <a:ext uri="{FF2B5EF4-FFF2-40B4-BE49-F238E27FC236}">
                <a16:creationId xmlns:a16="http://schemas.microsoft.com/office/drawing/2014/main" id="{0F73EB70-5DB6-4FC7-B344-B5040020011F}"/>
              </a:ext>
            </a:extLst>
          </p:cNvPr>
          <p:cNvSpPr>
            <a:spLocks noGrp="1"/>
          </p:cNvSpPr>
          <p:nvPr>
            <p:ph idx="1"/>
          </p:nvPr>
        </p:nvSpPr>
        <p:spPr>
          <a:xfrm>
            <a:off x="457200" y="5978770"/>
            <a:ext cx="8229600" cy="609600"/>
          </a:xfrm>
        </p:spPr>
        <p:txBody>
          <a:bodyPr/>
          <a:lstStyle/>
          <a:p>
            <a:pPr marL="0" indent="0" algn="r">
              <a:buNone/>
            </a:pPr>
            <a:r>
              <a:rPr lang="en-US" sz="1200" dirty="0">
                <a:hlinkClick r:id="rId3" action="ppaction://hlinksldjump"/>
              </a:rPr>
              <a:t>Jump back to </a:t>
            </a:r>
            <a:r>
              <a:rPr lang="en-US" altLang="en-US" sz="1200" dirty="0">
                <a:hlinkClick r:id="rId3" action="ppaction://hlinksldjump"/>
              </a:rPr>
              <a:t>Figure 1.2: Relative Importance of Types of </a:t>
            </a:r>
            <a:r>
              <a:rPr lang="en-US" altLang="en-US" sz="1200">
                <a:hlinkClick r:id="rId3" action="ppaction://hlinksldjump"/>
              </a:rPr>
              <a:t>Skills for </a:t>
            </a:r>
            <a:r>
              <a:rPr lang="en-US" altLang="en-US" sz="1200" dirty="0">
                <a:hlinkClick r:id="rId3" action="ppaction://hlinksldjump"/>
              </a:rPr>
              <a:t>Different Levels of Managers</a:t>
            </a:r>
            <a:endParaRPr lang="en-US" sz="1200" dirty="0"/>
          </a:p>
        </p:txBody>
      </p:sp>
    </p:spTree>
    <p:extLst>
      <p:ext uri="{BB962C8B-B14F-4D97-AF65-F5344CB8AC3E}">
        <p14:creationId xmlns:p14="http://schemas.microsoft.com/office/powerpoint/2010/main" val="7396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678DE-9C17-44B7-A666-608F2B70EC0F}"/>
              </a:ext>
            </a:extLst>
          </p:cNvPr>
          <p:cNvSpPr>
            <a:spLocks noGrp="1"/>
          </p:cNvSpPr>
          <p:nvPr>
            <p:ph type="title"/>
          </p:nvPr>
        </p:nvSpPr>
        <p:spPr/>
        <p:txBody>
          <a:bodyPr/>
          <a:lstStyle/>
          <a:p>
            <a:r>
              <a:rPr lang="en-US" altLang="en-US" sz="2800" dirty="0"/>
              <a:t>		Figure 1.3: Functions of Supervisors and Other Managers, Appendix</a:t>
            </a:r>
            <a:endParaRPr lang="en-US" sz="2800" dirty="0"/>
          </a:p>
        </p:txBody>
      </p:sp>
      <p:sp>
        <p:nvSpPr>
          <p:cNvPr id="4" name="Content Placeholder 3">
            <a:extLst>
              <a:ext uri="{FF2B5EF4-FFF2-40B4-BE49-F238E27FC236}">
                <a16:creationId xmlns:a16="http://schemas.microsoft.com/office/drawing/2014/main" id="{9CCD5CCA-25EF-4702-9B3E-B526E990BC86}"/>
              </a:ext>
            </a:extLst>
          </p:cNvPr>
          <p:cNvSpPr>
            <a:spLocks noGrp="1"/>
          </p:cNvSpPr>
          <p:nvPr>
            <p:ph idx="1"/>
          </p:nvPr>
        </p:nvSpPr>
        <p:spPr>
          <a:xfrm>
            <a:off x="457200" y="1059612"/>
            <a:ext cx="8229600" cy="5334000"/>
          </a:xfrm>
        </p:spPr>
        <p:txBody>
          <a:bodyPr/>
          <a:lstStyle/>
          <a:p>
            <a:pPr marL="0" indent="0">
              <a:buNone/>
            </a:pPr>
            <a:r>
              <a:rPr lang="en-US" dirty="0"/>
              <a:t>It has a banner that reads quality. A five-segmented circle is superimposed on the banner. Each section points to the next. Moving in a clockwise direction, the first section is labeled planning, the second section is labeled organizing, the third section is labeled staffing, the fourth section is labeled leading, and the fifth section is labeled controlling. </a:t>
            </a:r>
          </a:p>
        </p:txBody>
      </p:sp>
      <p:sp>
        <p:nvSpPr>
          <p:cNvPr id="5" name="Content Placeholder 3">
            <a:extLst>
              <a:ext uri="{FF2B5EF4-FFF2-40B4-BE49-F238E27FC236}">
                <a16:creationId xmlns:a16="http://schemas.microsoft.com/office/drawing/2014/main" id="{55BD4FD7-4C05-450D-B1F6-15AB1CF1FB2A}"/>
              </a:ext>
            </a:extLst>
          </p:cNvPr>
          <p:cNvSpPr txBox="1">
            <a:spLocks/>
          </p:cNvSpPr>
          <p:nvPr/>
        </p:nvSpPr>
        <p:spPr>
          <a:xfrm>
            <a:off x="5334000" y="5884985"/>
            <a:ext cx="3810000" cy="2286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latin typeface="+mj-lt"/>
                <a:hlinkClick r:id="rId2" action="ppaction://hlinksldjump"/>
              </a:rPr>
              <a:t>Jump back to </a:t>
            </a:r>
            <a:r>
              <a:rPr lang="en-US" altLang="en-US" sz="1200" dirty="0">
                <a:latin typeface="+mj-lt"/>
                <a:cs typeface="Arial" charset="0"/>
                <a:hlinkClick r:id="rId2" action="ppaction://hlinksldjump"/>
              </a:rPr>
              <a:t>Figure 1.3: Functions of Supervisors</a:t>
            </a:r>
            <a:r>
              <a:rPr lang="en-US" sz="1200" dirty="0">
                <a:latin typeface="+mj-lt"/>
                <a:hlinkClick r:id="rId2" action="ppaction://hlinksldjump"/>
              </a:rPr>
              <a:t> </a:t>
            </a:r>
            <a:endParaRPr lang="en-US" sz="1200" dirty="0">
              <a:latin typeface="+mj-lt"/>
            </a:endParaRPr>
          </a:p>
        </p:txBody>
      </p:sp>
    </p:spTree>
    <p:extLst>
      <p:ext uri="{BB962C8B-B14F-4D97-AF65-F5344CB8AC3E}">
        <p14:creationId xmlns:p14="http://schemas.microsoft.com/office/powerpoint/2010/main" val="313790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7AD4-31E9-4239-A2AC-CE74B20EEF49}"/>
              </a:ext>
            </a:extLst>
          </p:cNvPr>
          <p:cNvSpPr>
            <a:spLocks noGrp="1"/>
          </p:cNvSpPr>
          <p:nvPr>
            <p:ph type="title"/>
          </p:nvPr>
        </p:nvSpPr>
        <p:spPr/>
        <p:txBody>
          <a:bodyPr/>
          <a:lstStyle/>
          <a:p>
            <a:r>
              <a:rPr lang="en-US" altLang="en-US" sz="2800" dirty="0"/>
              <a:t>	Figure 1.5: Characteristics of a Successful Supervisor, Appendix</a:t>
            </a:r>
            <a:endParaRPr lang="en-US" sz="2800" dirty="0"/>
          </a:p>
        </p:txBody>
      </p:sp>
      <p:sp>
        <p:nvSpPr>
          <p:cNvPr id="3" name="Content Placeholder 2">
            <a:extLst>
              <a:ext uri="{FF2B5EF4-FFF2-40B4-BE49-F238E27FC236}">
                <a16:creationId xmlns:a16="http://schemas.microsoft.com/office/drawing/2014/main" id="{67F3F3BE-BDCE-4DF0-8951-9472913294B5}"/>
              </a:ext>
            </a:extLst>
          </p:cNvPr>
          <p:cNvSpPr>
            <a:spLocks noGrp="1"/>
          </p:cNvSpPr>
          <p:nvPr>
            <p:ph idx="1"/>
          </p:nvPr>
        </p:nvSpPr>
        <p:spPr/>
        <p:txBody>
          <a:bodyPr/>
          <a:lstStyle/>
          <a:p>
            <a:pPr marL="0" indent="0">
              <a:buNone/>
            </a:pPr>
            <a:r>
              <a:rPr lang="en-US" dirty="0"/>
              <a:t>These characteristics are represented in the form of a segmented circle. The segments are labeled communication skills, loyalty, positive attitude, desire for the job, ability to delegate, and fairness. In the middle of the figure is a silhouette of a person.</a:t>
            </a:r>
          </a:p>
        </p:txBody>
      </p:sp>
      <p:sp>
        <p:nvSpPr>
          <p:cNvPr id="4" name="Content Placeholder 2">
            <a:extLst>
              <a:ext uri="{FF2B5EF4-FFF2-40B4-BE49-F238E27FC236}">
                <a16:creationId xmlns:a16="http://schemas.microsoft.com/office/drawing/2014/main" id="{1A389001-7A54-4476-9D65-CA6F1436B0BC}"/>
              </a:ext>
            </a:extLst>
          </p:cNvPr>
          <p:cNvSpPr txBox="1">
            <a:spLocks/>
          </p:cNvSpPr>
          <p:nvPr/>
        </p:nvSpPr>
        <p:spPr>
          <a:xfrm>
            <a:off x="762000" y="5967046"/>
            <a:ext cx="8229600" cy="762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latin typeface="+mj-lt"/>
                <a:hlinkClick r:id="rId2" action="ppaction://hlinksldjump"/>
              </a:rPr>
              <a:t>Jump back to </a:t>
            </a:r>
            <a:r>
              <a:rPr lang="en-US" altLang="en-US" sz="1200" dirty="0">
                <a:latin typeface="+mj-lt"/>
                <a:cs typeface="Arial" charset="0"/>
                <a:hlinkClick r:id="rId2" action="ppaction://hlinksldjump"/>
              </a:rPr>
              <a:t>Figure 1.5: Characteristics of a Successful Supervisor</a:t>
            </a:r>
            <a:r>
              <a:rPr lang="en-US" sz="1200" dirty="0">
                <a:latin typeface="+mj-lt"/>
                <a:hlinkClick r:id="rId2" action="ppaction://hlinksldjump"/>
              </a:rPr>
              <a:t> </a:t>
            </a:r>
            <a:endParaRPr lang="en-US" sz="1200" dirty="0">
              <a:latin typeface="+mj-lt"/>
            </a:endParaRPr>
          </a:p>
        </p:txBody>
      </p:sp>
    </p:spTree>
    <p:extLst>
      <p:ext uri="{BB962C8B-B14F-4D97-AF65-F5344CB8AC3E}">
        <p14:creationId xmlns:p14="http://schemas.microsoft.com/office/powerpoint/2010/main" val="27392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Supervision</a:t>
            </a:r>
          </a:p>
        </p:txBody>
      </p:sp>
      <p:sp>
        <p:nvSpPr>
          <p:cNvPr id="15363" name="Content Placeholder 2"/>
          <p:cNvSpPr>
            <a:spLocks noGrp="1"/>
          </p:cNvSpPr>
          <p:nvPr>
            <p:ph idx="1"/>
          </p:nvPr>
        </p:nvSpPr>
        <p:spPr/>
        <p:txBody>
          <a:bodyPr/>
          <a:lstStyle/>
          <a:p>
            <a:pPr marL="0" indent="0">
              <a:buClr>
                <a:schemeClr val="tx1"/>
              </a:buClr>
              <a:buNone/>
            </a:pPr>
            <a:r>
              <a:rPr lang="en-US" altLang="en-US" b="1" dirty="0">
                <a:solidFill>
                  <a:srgbClr val="C30C20"/>
                </a:solidFill>
              </a:rPr>
              <a:t>Supervisor</a:t>
            </a:r>
            <a:r>
              <a:rPr lang="en-US" altLang="en-US" dirty="0"/>
              <a:t>: Manager at the first level of management </a:t>
            </a:r>
          </a:p>
          <a:p>
            <a:pPr>
              <a:buClr>
                <a:schemeClr val="tx1"/>
              </a:buClr>
            </a:pPr>
            <a:r>
              <a:rPr lang="en-US" sz="2200" dirty="0"/>
              <a:t>Ensures that the employees in a particular department are performing their jobs so that the department will contribute its share to accomplishing the organization’s goals </a:t>
            </a:r>
          </a:p>
          <a:p>
            <a:pPr marL="0" indent="0">
              <a:buNone/>
            </a:pPr>
            <a:endParaRPr lang="en-US" dirty="0"/>
          </a:p>
          <a:p>
            <a:pPr marL="0" indent="0">
              <a:buNone/>
            </a:pPr>
            <a:r>
              <a:rPr lang="en-US" dirty="0"/>
              <a:t>For the top executives of an organization, managing is ensuring that the organization’s goals will be met through its vision and business strategy</a:t>
            </a:r>
            <a:endParaRPr lang="en-US" altLang="en-US" dirty="0"/>
          </a:p>
          <a:p>
            <a:endParaRPr lang="en-US" altLang="en-US" dirty="0"/>
          </a:p>
        </p:txBody>
      </p:sp>
    </p:spTree>
    <p:extLst>
      <p:ext uri="{BB962C8B-B14F-4D97-AF65-F5344CB8AC3E}">
        <p14:creationId xmlns:p14="http://schemas.microsoft.com/office/powerpoint/2010/main" val="167709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altLang="en-US" dirty="0"/>
              <a:t>Frederick Taylor</a:t>
            </a:r>
          </a:p>
        </p:txBody>
      </p:sp>
      <p:sp>
        <p:nvSpPr>
          <p:cNvPr id="17411" name="Content Placeholder 4"/>
          <p:cNvSpPr>
            <a:spLocks noGrp="1"/>
          </p:cNvSpPr>
          <p:nvPr>
            <p:ph idx="1"/>
          </p:nvPr>
        </p:nvSpPr>
        <p:spPr/>
        <p:txBody>
          <a:bodyPr/>
          <a:lstStyle/>
          <a:p>
            <a:r>
              <a:rPr lang="en-US" altLang="en-US" dirty="0"/>
              <a:t>Father of scientific management</a:t>
            </a:r>
          </a:p>
          <a:p>
            <a:r>
              <a:rPr lang="en-US" altLang="en-US" dirty="0"/>
              <a:t>Believed that finding the best way in which a job could be completed is important for improving efficiency</a:t>
            </a:r>
          </a:p>
          <a:p>
            <a:r>
              <a:rPr lang="en-US" altLang="en-US" dirty="0"/>
              <a:t>Found that it was feasible to maximize efficiency by applying scientific knowledge to the study of production</a:t>
            </a:r>
          </a:p>
        </p:txBody>
      </p:sp>
    </p:spTree>
    <p:extLst>
      <p:ext uri="{BB962C8B-B14F-4D97-AF65-F5344CB8AC3E}">
        <p14:creationId xmlns:p14="http://schemas.microsoft.com/office/powerpoint/2010/main" val="192106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200" dirty="0"/>
              <a:t>	Henri Fayol’s Views on the Functions of a Supervisor</a:t>
            </a:r>
          </a:p>
        </p:txBody>
      </p:sp>
      <p:graphicFrame>
        <p:nvGraphicFramePr>
          <p:cNvPr id="2" name="Content Placeholder 1" descr="The smartart depicts the functions of a supervisor and has four rectangles that read planning, organizing, leading, and controlling.">
            <a:extLst>
              <a:ext uri="{FF2B5EF4-FFF2-40B4-BE49-F238E27FC236}">
                <a16:creationId xmlns:a16="http://schemas.microsoft.com/office/drawing/2014/main" id="{62A6DE7E-ED14-4F2B-AA34-5EE8CB92C505}"/>
              </a:ext>
            </a:extLst>
          </p:cNvPr>
          <p:cNvGraphicFramePr>
            <a:graphicFrameLocks noGrp="1"/>
          </p:cNvGraphicFramePr>
          <p:nvPr>
            <p:ph idx="1"/>
            <p:extLst>
              <p:ext uri="{D42A27DB-BD31-4B8C-83A1-F6EECF244321}">
                <p14:modId xmlns:p14="http://schemas.microsoft.com/office/powerpoint/2010/main" val="1898712877"/>
              </p:ext>
            </p:extLst>
          </p:nvPr>
        </p:nvGraphicFramePr>
        <p:xfrm>
          <a:off x="723900" y="1676400"/>
          <a:ext cx="7696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283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Focus on People</a:t>
            </a:r>
          </a:p>
        </p:txBody>
      </p:sp>
      <p:sp>
        <p:nvSpPr>
          <p:cNvPr id="19459" name="Content Placeholder 2"/>
          <p:cNvSpPr>
            <a:spLocks noGrp="1"/>
          </p:cNvSpPr>
          <p:nvPr>
            <p:ph idx="1"/>
          </p:nvPr>
        </p:nvSpPr>
        <p:spPr/>
        <p:txBody>
          <a:bodyPr/>
          <a:lstStyle/>
          <a:p>
            <a:pPr marL="0" indent="0">
              <a:buNone/>
            </a:pPr>
            <a:r>
              <a:rPr lang="en-US" altLang="en-US" dirty="0"/>
              <a:t>Supervisors emphasize a people orientation</a:t>
            </a:r>
          </a:p>
          <a:p>
            <a:r>
              <a:rPr lang="en-IN" altLang="en-US" sz="2200" dirty="0"/>
              <a:t>Deal directly with employees and have knowledge about an organization’s customers</a:t>
            </a:r>
            <a:endParaRPr lang="en-US" altLang="en-US" sz="2200" dirty="0"/>
          </a:p>
          <a:p>
            <a:endParaRPr lang="en-US" altLang="en-US" dirty="0"/>
          </a:p>
          <a:p>
            <a:pPr marL="0" indent="0">
              <a:buNone/>
            </a:pPr>
            <a:r>
              <a:rPr lang="en-US" altLang="en-US" dirty="0"/>
              <a:t>Abraham Maslow </a:t>
            </a:r>
            <a:r>
              <a:rPr lang="en-IN" altLang="en-US" dirty="0"/>
              <a:t>recognized that people have different sets of needs that are met in a hierarchical pattern</a:t>
            </a:r>
          </a:p>
          <a:p>
            <a:r>
              <a:rPr lang="en-US" altLang="en-US" sz="2200" dirty="0"/>
              <a:t>Needs: Physiological, safety, love and belongingness, esteem, and self-actualization</a:t>
            </a:r>
          </a:p>
          <a:p>
            <a:pPr lvl="1"/>
            <a:r>
              <a:rPr lang="en-IN" altLang="en-US" dirty="0"/>
              <a:t>Supervisors must help workers satisfy their personal needs while being productive in organizations</a:t>
            </a:r>
            <a:endParaRPr lang="en-US" altLang="en-US" dirty="0"/>
          </a:p>
        </p:txBody>
      </p:sp>
    </p:spTree>
    <p:extLst>
      <p:ext uri="{BB962C8B-B14F-4D97-AF65-F5344CB8AC3E}">
        <p14:creationId xmlns:p14="http://schemas.microsoft.com/office/powerpoint/2010/main" val="116818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F791-3961-4E55-901F-504C7907BE46}"/>
              </a:ext>
            </a:extLst>
          </p:cNvPr>
          <p:cNvSpPr>
            <a:spLocks noGrp="1"/>
          </p:cNvSpPr>
          <p:nvPr>
            <p:ph type="title"/>
          </p:nvPr>
        </p:nvSpPr>
        <p:spPr/>
        <p:txBody>
          <a:bodyPr/>
          <a:lstStyle/>
          <a:p>
            <a:r>
              <a:rPr lang="en-US" altLang="en-US" dirty="0"/>
              <a:t>Types of Supervisory Skills, 1</a:t>
            </a:r>
            <a:endParaRPr lang="en-US" dirty="0"/>
          </a:p>
        </p:txBody>
      </p:sp>
      <p:sp>
        <p:nvSpPr>
          <p:cNvPr id="3" name="Content Placeholder 2">
            <a:extLst>
              <a:ext uri="{FF2B5EF4-FFF2-40B4-BE49-F238E27FC236}">
                <a16:creationId xmlns:a16="http://schemas.microsoft.com/office/drawing/2014/main" id="{66981B61-CE63-4F3B-B078-A1401BDF624D}"/>
              </a:ext>
            </a:extLst>
          </p:cNvPr>
          <p:cNvSpPr>
            <a:spLocks noGrp="1"/>
          </p:cNvSpPr>
          <p:nvPr>
            <p:ph idx="1"/>
          </p:nvPr>
        </p:nvSpPr>
        <p:spPr/>
        <p:txBody>
          <a:bodyPr/>
          <a:lstStyle/>
          <a:p>
            <a:pPr marL="0" indent="0">
              <a:buNone/>
            </a:pPr>
            <a:r>
              <a:rPr lang="en-IN" altLang="en-US" dirty="0"/>
              <a:t>Classic view of management skills</a:t>
            </a:r>
          </a:p>
          <a:p>
            <a:pPr>
              <a:buClr>
                <a:schemeClr val="tx1"/>
              </a:buClr>
            </a:pPr>
            <a:r>
              <a:rPr lang="en-US" altLang="en-US" sz="2200" b="1" dirty="0"/>
              <a:t>Technical skills </a:t>
            </a:r>
          </a:p>
          <a:p>
            <a:pPr lvl="1">
              <a:buClr>
                <a:schemeClr val="tx1"/>
              </a:buClr>
            </a:pPr>
            <a:r>
              <a:rPr lang="en-US" altLang="en-US" dirty="0"/>
              <a:t>Specialized knowledge and expertise used to carry out particular techniques or procedures</a:t>
            </a:r>
          </a:p>
          <a:p>
            <a:pPr>
              <a:buClr>
                <a:schemeClr val="tx1"/>
              </a:buClr>
            </a:pPr>
            <a:r>
              <a:rPr lang="en-US" altLang="en-US" sz="2200" b="1" dirty="0"/>
              <a:t>Human relations skills </a:t>
            </a:r>
          </a:p>
          <a:p>
            <a:pPr lvl="1">
              <a:buClr>
                <a:schemeClr val="tx1"/>
              </a:buClr>
            </a:pPr>
            <a:r>
              <a:rPr lang="en-US" altLang="en-US" dirty="0"/>
              <a:t>Ability to work effectively with other people</a:t>
            </a:r>
          </a:p>
          <a:p>
            <a:pPr>
              <a:buClr>
                <a:schemeClr val="tx1"/>
              </a:buClr>
            </a:pPr>
            <a:r>
              <a:rPr lang="en-US" altLang="en-US" sz="2200" b="1" dirty="0"/>
              <a:t>Conceptual skills </a:t>
            </a:r>
          </a:p>
          <a:p>
            <a:pPr lvl="1">
              <a:buClr>
                <a:schemeClr val="tx1"/>
              </a:buClr>
            </a:pPr>
            <a:r>
              <a:rPr lang="en-US" altLang="en-US" dirty="0"/>
              <a:t>Ability to see the relation of the parts to the whole and to one another</a:t>
            </a:r>
          </a:p>
          <a:p>
            <a:pPr>
              <a:buClr>
                <a:schemeClr val="tx1"/>
              </a:buClr>
            </a:pPr>
            <a:r>
              <a:rPr lang="en-US" altLang="en-US" sz="2200" b="1" dirty="0"/>
              <a:t>Decision-making skills</a:t>
            </a:r>
          </a:p>
          <a:p>
            <a:pPr lvl="1"/>
            <a:r>
              <a:rPr lang="en-US" altLang="en-US" dirty="0"/>
              <a:t>Ability to analyze information and reach good decisions</a:t>
            </a:r>
          </a:p>
          <a:p>
            <a:endParaRPr lang="en-US" dirty="0"/>
          </a:p>
          <a:p>
            <a:pPr lvl="1"/>
            <a:endParaRPr lang="en-US" altLang="en-US" dirty="0"/>
          </a:p>
          <a:p>
            <a:pPr marL="0" indent="0">
              <a:buNone/>
            </a:pPr>
            <a:endParaRPr lang="en-US" altLang="en-US" sz="2200" dirty="0"/>
          </a:p>
          <a:p>
            <a:pPr lvl="1"/>
            <a:endParaRPr lang="en-US" altLang="en-US" dirty="0"/>
          </a:p>
          <a:p>
            <a:endParaRPr lang="en-US" dirty="0"/>
          </a:p>
        </p:txBody>
      </p:sp>
    </p:spTree>
    <p:extLst>
      <p:ext uri="{BB962C8B-B14F-4D97-AF65-F5344CB8AC3E}">
        <p14:creationId xmlns:p14="http://schemas.microsoft.com/office/powerpoint/2010/main" val="1929905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50A3F0-1C5C-426A-9F8E-4D7A7884E8C9}"/>
              </a:ext>
            </a:extLst>
          </p:cNvPr>
          <p:cNvSpPr>
            <a:spLocks noGrp="1"/>
          </p:cNvSpPr>
          <p:nvPr>
            <p:ph type="title"/>
          </p:nvPr>
        </p:nvSpPr>
        <p:spPr/>
        <p:txBody>
          <a:bodyPr/>
          <a:lstStyle/>
          <a:p>
            <a:r>
              <a:rPr lang="en-US" altLang="en-US" dirty="0"/>
              <a:t>	Figure 1.2: Relative Importance of Types of Skills for Different Levels of Managers</a:t>
            </a:r>
            <a:endParaRPr lang="en-US" dirty="0"/>
          </a:p>
        </p:txBody>
      </p:sp>
      <p:pic>
        <p:nvPicPr>
          <p:cNvPr id="4" name="Picture 3" descr="The image illustrates the relative importance of types of skills for different levels of managers.">
            <a:extLst>
              <a:ext uri="{FF2B5EF4-FFF2-40B4-BE49-F238E27FC236}">
                <a16:creationId xmlns:a16="http://schemas.microsoft.com/office/drawing/2014/main" id="{928F3641-7C3F-4873-A67F-8F0EBA0D8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6" y="1467568"/>
            <a:ext cx="7304087" cy="4400844"/>
          </a:xfrm>
          <a:prstGeom prst="rect">
            <a:avLst/>
          </a:prstGeom>
        </p:spPr>
      </p:pic>
      <p:sp>
        <p:nvSpPr>
          <p:cNvPr id="10" name="Content Placeholder 4">
            <a:extLst>
              <a:ext uri="{FF2B5EF4-FFF2-40B4-BE49-F238E27FC236}">
                <a16:creationId xmlns:a16="http://schemas.microsoft.com/office/drawing/2014/main" id="{15B741F9-78A6-43B5-9C3C-5E265FCB65EE}"/>
              </a:ext>
            </a:extLst>
          </p:cNvPr>
          <p:cNvSpPr>
            <a:spLocks noGrp="1"/>
          </p:cNvSpPr>
          <p:nvPr>
            <p:ph idx="1"/>
          </p:nvPr>
        </p:nvSpPr>
        <p:spPr>
          <a:xfrm>
            <a:off x="2133600" y="5848644"/>
            <a:ext cx="6553200" cy="171156"/>
          </a:xfrm>
        </p:spPr>
        <p:txBody>
          <a:bodyPr/>
          <a:lstStyle/>
          <a:p>
            <a:pPr marL="0" indent="0" algn="r">
              <a:buNone/>
            </a:pPr>
            <a:r>
              <a:rPr lang="en-US" sz="1200" dirty="0">
                <a:hlinkClick r:id="rId4" action="ppaction://hlinksldjump"/>
              </a:rPr>
              <a:t>Jump to Figure 1.2: Relative Importance of Types of Skills for Different Levels of Managers, Appendix</a:t>
            </a:r>
            <a:endParaRPr lang="en-US" sz="1200" dirty="0"/>
          </a:p>
        </p:txBody>
      </p:sp>
    </p:spTree>
    <p:extLst>
      <p:ext uri="{BB962C8B-B14F-4D97-AF65-F5344CB8AC3E}">
        <p14:creationId xmlns:p14="http://schemas.microsoft.com/office/powerpoint/2010/main" val="1042023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HHE_Accessible_PPT_Template-v3">
  <a:themeElements>
    <a:clrScheme name="Custom 1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00"/>
      </a:hlink>
      <a:folHlink>
        <a:srgbClr val="C30C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B1605E6CAFF34DA7688D4A3DE741FC" ma:contentTypeVersion="" ma:contentTypeDescription="Create a new document." ma:contentTypeScope="" ma:versionID="05ef95cd2ad246d0c8271ec60b17ad4f">
  <xsd:schema xmlns:xsd="http://www.w3.org/2001/XMLSchema" xmlns:xs="http://www.w3.org/2001/XMLSchema" xmlns:p="http://schemas.microsoft.com/office/2006/metadata/properties" xmlns:ns2="dd132adf-85ac-4a18-8a8f-eabd02632a11" xmlns:ns3="8f5cc36b-c016-4758-adce-9e0f69c0453c" targetNamespace="http://schemas.microsoft.com/office/2006/metadata/properties" ma:root="true" ma:fieldsID="c503de9789163bd5bbe326fdacfa265e" ns2:_="" ns3:_="">
    <xsd:import namespace="dd132adf-85ac-4a18-8a8f-eabd02632a11"/>
    <xsd:import namespace="8f5cc36b-c016-4758-adce-9e0f69c0453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2adf-85ac-4a18-8a8f-eabd02632a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5cc36b-c016-4758-adce-9e0f69c0453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D731DF-6594-4221-9133-367730FDF9F7}">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www.w3.org/XML/1998/namespace"/>
    <ds:schemaRef ds:uri="3b891efd-a537-4e57-a9a6-7bde74ae8a20"/>
    <ds:schemaRef ds:uri="http://schemas.microsoft.com/office/infopath/2007/PartnerControls"/>
    <ds:schemaRef ds:uri="aa4f5ada-9d1d-46d6-b705-f2cf90d05a91"/>
    <ds:schemaRef ds:uri="http://purl.org/dc/dcmitype/"/>
    <ds:schemaRef ds:uri="http://purl.org/dc/terms/"/>
  </ds:schemaRefs>
</ds:datastoreItem>
</file>

<file path=customXml/itemProps2.xml><?xml version="1.0" encoding="utf-8"?>
<ds:datastoreItem xmlns:ds="http://schemas.openxmlformats.org/officeDocument/2006/customXml" ds:itemID="{E7E20478-99FB-432F-93F2-0A75BA3DB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32adf-85ac-4a18-8a8f-eabd02632a11"/>
    <ds:schemaRef ds:uri="8f5cc36b-c016-4758-adce-9e0f69c04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977435-3971-483F-BBCE-B26DC1D63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4310</TotalTime>
  <Words>2318</Words>
  <Application>Microsoft Office PowerPoint</Application>
  <PresentationFormat>On-screen Show (4:3)</PresentationFormat>
  <Paragraphs>220</Paragraphs>
  <Slides>33</Slides>
  <Notes>16</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ArumSans Bold</vt:lpstr>
      <vt:lpstr>ArumSans Regular</vt:lpstr>
      <vt:lpstr>Calibri</vt:lpstr>
      <vt:lpstr>Wingdings</vt:lpstr>
      <vt:lpstr>MHHE_Accessible_PPT_Template-v3</vt:lpstr>
      <vt:lpstr>Chapter 1</vt:lpstr>
      <vt:lpstr>Learning Objectives, 1</vt:lpstr>
      <vt:lpstr>Learning Objectives, 2</vt:lpstr>
      <vt:lpstr>Supervision</vt:lpstr>
      <vt:lpstr>Frederick Taylor</vt:lpstr>
      <vt:lpstr> Henri Fayol’s Views on the Functions of a Supervisor</vt:lpstr>
      <vt:lpstr>Focus on People</vt:lpstr>
      <vt:lpstr>Types of Supervisory Skills, 1</vt:lpstr>
      <vt:lpstr> Figure 1.2: Relative Importance of Types of Skills for Different Levels of Managers</vt:lpstr>
      <vt:lpstr>Types of Supervisory Skills, 2</vt:lpstr>
      <vt:lpstr>Skills of Successful Managers</vt:lpstr>
      <vt:lpstr>Diverse Workforce</vt:lpstr>
      <vt:lpstr>Subtle Discrimination</vt:lpstr>
      <vt:lpstr>Figure 1.3: Functions of Supervisors and Other Managers</vt:lpstr>
      <vt:lpstr>Planning</vt:lpstr>
      <vt:lpstr>Organizing </vt:lpstr>
      <vt:lpstr>Staffing</vt:lpstr>
      <vt:lpstr>Leading</vt:lpstr>
      <vt:lpstr>Controlling</vt:lpstr>
      <vt:lpstr>Relationships Among the Functions</vt:lpstr>
      <vt:lpstr>Responsibilities of Supervisors, 1</vt:lpstr>
      <vt:lpstr>Responsibilities of Supervisors, 2</vt:lpstr>
      <vt:lpstr>Types of Responsibilities of Supervisors</vt:lpstr>
      <vt:lpstr>Responsibilities and Accountability</vt:lpstr>
      <vt:lpstr> Typical Candidates to be Made Supervisors</vt:lpstr>
      <vt:lpstr>Preparing for the Job</vt:lpstr>
      <vt:lpstr> Obtaining and Using Power and Authority</vt:lpstr>
      <vt:lpstr>Becoming a Supervisor</vt:lpstr>
      <vt:lpstr> Figure 1.5: Characteristics of a Successful Supervisor</vt:lpstr>
      <vt:lpstr>APPENDICES </vt:lpstr>
      <vt:lpstr> Figure 1.2: Relative Importance of Types of Skills for Different Levels of Managers, Appendix</vt:lpstr>
      <vt:lpstr>  Figure 1.3: Functions of Supervisors and Other Managers, Appendix</vt:lpstr>
      <vt:lpstr> Figure 1.5: Characteristics of a Successful Supervisor, Appendix</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CHARICE WOFFORD</cp:lastModifiedBy>
  <cp:revision>393</cp:revision>
  <dcterms:created xsi:type="dcterms:W3CDTF">2015-01-23T21:54:27Z</dcterms:created>
  <dcterms:modified xsi:type="dcterms:W3CDTF">2019-08-21T03:34:08Z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0x010100E3B1605E6CAFF34DA7688D4A3DE741FC</vt:lpwstr>
  </property>
</Properties>
</file>