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73" r:id="rId5"/>
    <p:sldMasterId id="2147483681" r:id="rId6"/>
    <p:sldMasterId id="2147483691" r:id="rId7"/>
    <p:sldMasterId id="2147483701" r:id="rId8"/>
    <p:sldMasterId id="2147483709" r:id="rId9"/>
    <p:sldMasterId id="2147483717" r:id="rId10"/>
    <p:sldMasterId id="2147483720" r:id="rId11"/>
    <p:sldMasterId id="2147483727" r:id="rId12"/>
  </p:sldMasterIdLst>
  <p:notesMasterIdLst>
    <p:notesMasterId r:id="rId40"/>
  </p:notesMasterIdLst>
  <p:sldIdLst>
    <p:sldId id="307" r:id="rId13"/>
    <p:sldId id="260" r:id="rId14"/>
    <p:sldId id="261" r:id="rId15"/>
    <p:sldId id="263" r:id="rId16"/>
    <p:sldId id="265" r:id="rId17"/>
    <p:sldId id="266" r:id="rId18"/>
    <p:sldId id="295" r:id="rId19"/>
    <p:sldId id="269" r:id="rId20"/>
    <p:sldId id="287" r:id="rId21"/>
    <p:sldId id="294" r:id="rId22"/>
    <p:sldId id="290" r:id="rId23"/>
    <p:sldId id="296" r:id="rId24"/>
    <p:sldId id="297" r:id="rId25"/>
    <p:sldId id="298" r:id="rId26"/>
    <p:sldId id="276" r:id="rId27"/>
    <p:sldId id="277" r:id="rId28"/>
    <p:sldId id="299" r:id="rId29"/>
    <p:sldId id="279" r:id="rId30"/>
    <p:sldId id="302" r:id="rId31"/>
    <p:sldId id="303" r:id="rId32"/>
    <p:sldId id="304" r:id="rId33"/>
    <p:sldId id="289" r:id="rId34"/>
    <p:sldId id="305" r:id="rId35"/>
    <p:sldId id="291" r:id="rId36"/>
    <p:sldId id="292" r:id="rId37"/>
    <p:sldId id="300" r:id="rId38"/>
    <p:sldId id="3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hani Debroy" initials="ID" lastIdx="30" clrIdx="0">
    <p:extLst>
      <p:ext uri="{19B8F6BF-5375-455C-9EA6-DF929625EA0E}">
        <p15:presenceInfo xmlns:p15="http://schemas.microsoft.com/office/powerpoint/2012/main" userId="S-1-5-21-3361151005-2080053223-3394076701-18500" providerId="AD"/>
      </p:ext>
    </p:extLst>
  </p:cmAuthor>
  <p:cmAuthor id="2" name="Grace Miriam D Monte" initials="GMDM" lastIdx="29" clrIdx="1">
    <p:extLst>
      <p:ext uri="{19B8F6BF-5375-455C-9EA6-DF929625EA0E}">
        <p15:presenceInfo xmlns:p15="http://schemas.microsoft.com/office/powerpoint/2012/main" userId="S-1-5-21-3361151005-2080053223-3394076701-19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C20"/>
    <a:srgbClr val="9A1A3F"/>
    <a:srgbClr val="DFD49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86" autoAdjust="0"/>
  </p:normalViewPr>
  <p:slideViewPr>
    <p:cSldViewPr>
      <p:cViewPr varScale="1">
        <p:scale>
          <a:sx n="85" d="100"/>
          <a:sy n="85" d="100"/>
        </p:scale>
        <p:origin x="23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0" Type="http://schemas.openxmlformats.org/officeDocument/2006/relationships/slide" Target="slides/slide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91FB8-5A13-4897-99C7-B7E7D09EF61C}" type="datetimeFigureOut">
              <a:rPr lang="en-US" smtClean="0"/>
              <a:pPr/>
              <a:t>8/21/2019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1A6493-D61B-4305-9832-E06BE481A99C}" type="slidenum">
              <a:rPr lang="en-US" smtClean="0"/>
              <a:pPr/>
              <a:t>‹#›</a:t>
            </a:fld>
            <a:endParaRPr lang="en-US"/>
          </a:p>
        </p:txBody>
      </p:sp>
    </p:spTree>
    <p:extLst>
      <p:ext uri="{BB962C8B-B14F-4D97-AF65-F5344CB8AC3E}">
        <p14:creationId xmlns:p14="http://schemas.microsoft.com/office/powerpoint/2010/main" val="104335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DE3A14-B9C8-4946-899E-20CB3D343165}" type="slidenum">
              <a:rPr lang="en-US"/>
              <a:pPr>
                <a:defRPr/>
              </a:pPr>
              <a:t>2</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08131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75B9F9-A77D-4F5D-8D3B-A7DC20CBF772}" type="slidenum">
              <a:rPr lang="en-US"/>
              <a:pPr>
                <a:defRPr/>
              </a:pPr>
              <a:t>11</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altLang="en-US" dirty="0"/>
              <a:t>See Learning Objective 3: Explain major </a:t>
            </a:r>
            <a:r>
              <a:rPr lang="en-US" altLang="en-US"/>
              <a:t>leadership theories.</a:t>
            </a:r>
            <a:endParaRPr lang="en-US" altLang="en-US" dirty="0"/>
          </a:p>
          <a:p>
            <a:pPr marL="228600" indent="-228600"/>
            <a:endParaRPr lang="en-US" altLang="en-US" dirty="0"/>
          </a:p>
          <a:p>
            <a:pPr marL="228600" indent="-228600"/>
            <a:r>
              <a:rPr lang="en-US" altLang="en-US" dirty="0"/>
              <a:t>See text page: 32</a:t>
            </a:r>
          </a:p>
          <a:p>
            <a:pPr marL="228600" indent="-228600"/>
            <a:endParaRPr lang="en-US" altLang="en-US" dirty="0"/>
          </a:p>
        </p:txBody>
      </p:sp>
    </p:spTree>
    <p:extLst>
      <p:ext uri="{BB962C8B-B14F-4D97-AF65-F5344CB8AC3E}">
        <p14:creationId xmlns:p14="http://schemas.microsoft.com/office/powerpoint/2010/main" val="344606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Visionary: An entrepreneurial leader has a clear picture of how he or she would like to see their company grow in the future.</a:t>
            </a:r>
          </a:p>
          <a:p>
            <a:r>
              <a:rPr lang="en-US" altLang="en-US" dirty="0"/>
              <a:t>• Problem solver: Being able to solve problems, both big and small, is an essential skill for an entrepreneurial leader.</a:t>
            </a:r>
          </a:p>
          <a:p>
            <a:r>
              <a:rPr lang="en-US" altLang="en-US" dirty="0"/>
              <a:t>• Decision maker: Subordinates will often lose respect for their leaders if they are unable to make decisions. Entrepreneurial leaders are capable of making decisions when necessary.</a:t>
            </a:r>
          </a:p>
          <a:p>
            <a:r>
              <a:rPr lang="en-US" altLang="en-US" dirty="0"/>
              <a:t>• Risk taker: Making decisions about the future often involves risk. The entrepreneurial leader is comfortable with risk-taking and views it as a necessary component of being successful in business.</a:t>
            </a:r>
          </a:p>
        </p:txBody>
      </p:sp>
      <p:sp>
        <p:nvSpPr>
          <p:cNvPr id="4" name="Slide Number Placeholder 3"/>
          <p:cNvSpPr>
            <a:spLocks noGrp="1"/>
          </p:cNvSpPr>
          <p:nvPr>
            <p:ph type="sldNum" sz="quarter" idx="5"/>
          </p:nvPr>
        </p:nvSpPr>
        <p:spPr/>
        <p:txBody>
          <a:bodyPr/>
          <a:lstStyle/>
          <a:p>
            <a:pPr>
              <a:defRPr/>
            </a:pPr>
            <a:fld id="{6FC2C237-5181-494E-B148-8E41A40D1E60}" type="slidenum">
              <a:rPr lang="en-US" smtClean="0"/>
              <a:pPr>
                <a:defRPr/>
              </a:pPr>
              <a:t>16</a:t>
            </a:fld>
            <a:endParaRPr lang="en-US"/>
          </a:p>
        </p:txBody>
      </p:sp>
    </p:spTree>
    <p:extLst>
      <p:ext uri="{BB962C8B-B14F-4D97-AF65-F5344CB8AC3E}">
        <p14:creationId xmlns:p14="http://schemas.microsoft.com/office/powerpoint/2010/main" val="438478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0FEA28-4D22-4EE6-B848-10A332CF48AB}" type="slidenum">
              <a:rPr lang="en-US"/>
              <a:pPr>
                <a:defRPr/>
              </a:pPr>
              <a:t>17</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altLang="en-US" dirty="0"/>
              <a:t>See Learning Objective 4: Identify criteria for choosing a leadership style.</a:t>
            </a:r>
          </a:p>
          <a:p>
            <a:pPr marL="228600" indent="-228600"/>
            <a:endParaRPr lang="en-US" altLang="en-US" dirty="0"/>
          </a:p>
          <a:p>
            <a:pPr marL="228600" indent="-228600"/>
            <a:r>
              <a:rPr lang="en-US" altLang="en-US" dirty="0"/>
              <a:t>See text pages: 36</a:t>
            </a:r>
            <a:r>
              <a:rPr lang="en-US" altLang="en-US" baseline="0" dirty="0"/>
              <a:t> to </a:t>
            </a:r>
            <a:r>
              <a:rPr lang="en-US" altLang="en-US" dirty="0"/>
              <a:t>37</a:t>
            </a:r>
          </a:p>
          <a:p>
            <a:pPr marL="228600" indent="-228600"/>
            <a:endParaRPr lang="en-US" altLang="en-US" dirty="0"/>
          </a:p>
          <a:p>
            <a:pPr marL="228600" indent="-228600"/>
            <a:endParaRPr lang="en-US" altLang="en-US" dirty="0"/>
          </a:p>
        </p:txBody>
      </p:sp>
    </p:spTree>
    <p:extLst>
      <p:ext uri="{BB962C8B-B14F-4D97-AF65-F5344CB8AC3E}">
        <p14:creationId xmlns:p14="http://schemas.microsoft.com/office/powerpoint/2010/main" val="112680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28791D-2E05-4F8B-A918-B9ABA3E3D08B}" type="slidenum">
              <a:rPr lang="en-US"/>
              <a:pPr>
                <a:defRPr/>
              </a:pPr>
              <a:t>18</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Learning Objective 4: Identify criteria for choosing a leadership style.</a:t>
            </a:r>
          </a:p>
          <a:p>
            <a:endParaRPr lang="en-US" altLang="en-US" dirty="0"/>
          </a:p>
          <a:p>
            <a:r>
              <a:rPr lang="en-US" altLang="en-US" dirty="0"/>
              <a:t>See text pages: 37</a:t>
            </a:r>
            <a:r>
              <a:rPr lang="en-US" altLang="en-US" baseline="0" dirty="0"/>
              <a:t> to </a:t>
            </a:r>
            <a:r>
              <a:rPr lang="en-US" altLang="en-US" dirty="0"/>
              <a:t>39</a:t>
            </a:r>
          </a:p>
          <a:p>
            <a:endParaRPr lang="en-US" altLang="en-US" dirty="0"/>
          </a:p>
        </p:txBody>
      </p:sp>
    </p:spTree>
    <p:extLst>
      <p:ext uri="{BB962C8B-B14F-4D97-AF65-F5344CB8AC3E}">
        <p14:creationId xmlns:p14="http://schemas.microsoft.com/office/powerpoint/2010/main" val="158445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t>See Learning Objective 5: Explain how supervisors can develop and maintain good relations</a:t>
            </a:r>
            <a:r>
              <a:rPr lang="en-US" altLang="en-US" baseline="0" dirty="0"/>
              <a:t> </a:t>
            </a:r>
            <a:r>
              <a:rPr lang="en-US" altLang="en-US" dirty="0"/>
              <a:t>with their employees, managers, and peers.</a:t>
            </a:r>
          </a:p>
          <a:p>
            <a:pPr marL="228600" indent="-228600"/>
            <a:endParaRPr lang="en-US" altLang="en-US" dirty="0"/>
          </a:p>
          <a:p>
            <a:pPr marL="228600" indent="-228600"/>
            <a:r>
              <a:rPr lang="en-US" altLang="en-US" dirty="0"/>
              <a:t>See text page: 38</a:t>
            </a:r>
          </a:p>
        </p:txBody>
      </p:sp>
      <p:sp>
        <p:nvSpPr>
          <p:cNvPr id="4" name="Slide Number Placeholder 3"/>
          <p:cNvSpPr>
            <a:spLocks noGrp="1"/>
          </p:cNvSpPr>
          <p:nvPr>
            <p:ph type="sldNum" sz="quarter" idx="10"/>
          </p:nvPr>
        </p:nvSpPr>
        <p:spPr/>
        <p:txBody>
          <a:bodyPr/>
          <a:lstStyle/>
          <a:p>
            <a:fld id="{081A6493-D61B-4305-9832-E06BE481A99C}" type="slidenum">
              <a:rPr lang="en-US" smtClean="0"/>
              <a:pPr/>
              <a:t>19</a:t>
            </a:fld>
            <a:endParaRPr lang="en-US"/>
          </a:p>
        </p:txBody>
      </p:sp>
    </p:spTree>
    <p:extLst>
      <p:ext uri="{BB962C8B-B14F-4D97-AF65-F5344CB8AC3E}">
        <p14:creationId xmlns:p14="http://schemas.microsoft.com/office/powerpoint/2010/main" val="205062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t>See Learning Objective 5: Explain how supervisors can develop and maintain good relations with their employees, managers, and peers.</a:t>
            </a:r>
          </a:p>
          <a:p>
            <a:pPr marL="228600" indent="-228600"/>
            <a:endParaRPr lang="en-US" altLang="en-US" dirty="0"/>
          </a:p>
          <a:p>
            <a:pPr marL="228600" indent="-228600"/>
            <a:r>
              <a:rPr lang="en-US" altLang="en-US" dirty="0"/>
              <a:t>See text page: 41</a:t>
            </a:r>
          </a:p>
        </p:txBody>
      </p:sp>
      <p:sp>
        <p:nvSpPr>
          <p:cNvPr id="4" name="Slide Number Placeholder 3"/>
          <p:cNvSpPr>
            <a:spLocks noGrp="1"/>
          </p:cNvSpPr>
          <p:nvPr>
            <p:ph type="sldNum" sz="quarter" idx="10"/>
          </p:nvPr>
        </p:nvSpPr>
        <p:spPr/>
        <p:txBody>
          <a:bodyPr/>
          <a:lstStyle/>
          <a:p>
            <a:fld id="{081A6493-D61B-4305-9832-E06BE481A99C}" type="slidenum">
              <a:rPr lang="en-US" smtClean="0"/>
              <a:pPr/>
              <a:t>20</a:t>
            </a:fld>
            <a:endParaRPr lang="en-US"/>
          </a:p>
        </p:txBody>
      </p:sp>
    </p:spTree>
    <p:extLst>
      <p:ext uri="{BB962C8B-B14F-4D97-AF65-F5344CB8AC3E}">
        <p14:creationId xmlns:p14="http://schemas.microsoft.com/office/powerpoint/2010/main" val="2236815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See Learning Objective 5: Explain how supervisors can develop and maintain good relations with their employees, managers, and peers.</a:t>
            </a:r>
          </a:p>
          <a:p>
            <a:endParaRPr lang="en-US" altLang="en-US" dirty="0"/>
          </a:p>
          <a:p>
            <a:r>
              <a:rPr lang="en-US" altLang="en-US" dirty="0"/>
              <a:t>See text page: 42</a:t>
            </a:r>
          </a:p>
        </p:txBody>
      </p:sp>
      <p:sp>
        <p:nvSpPr>
          <p:cNvPr id="4" name="Slide Number Placeholder 3"/>
          <p:cNvSpPr>
            <a:spLocks noGrp="1"/>
          </p:cNvSpPr>
          <p:nvPr>
            <p:ph type="sldNum" sz="quarter" idx="10"/>
          </p:nvPr>
        </p:nvSpPr>
        <p:spPr/>
        <p:txBody>
          <a:bodyPr/>
          <a:lstStyle/>
          <a:p>
            <a:fld id="{081A6493-D61B-4305-9832-E06BE481A99C}" type="slidenum">
              <a:rPr lang="en-US" smtClean="0"/>
              <a:pPr/>
              <a:t>21</a:t>
            </a:fld>
            <a:endParaRPr lang="en-US"/>
          </a:p>
        </p:txBody>
      </p:sp>
    </p:spTree>
    <p:extLst>
      <p:ext uri="{BB962C8B-B14F-4D97-AF65-F5344CB8AC3E}">
        <p14:creationId xmlns:p14="http://schemas.microsoft.com/office/powerpoint/2010/main" val="178033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493-D61B-4305-9832-E06BE481A99C}" type="slidenum">
              <a:rPr lang="en-US" smtClean="0"/>
              <a:pPr/>
              <a:t>22</a:t>
            </a:fld>
            <a:endParaRPr lang="en-US"/>
          </a:p>
        </p:txBody>
      </p:sp>
    </p:spTree>
    <p:extLst>
      <p:ext uri="{BB962C8B-B14F-4D97-AF65-F5344CB8AC3E}">
        <p14:creationId xmlns:p14="http://schemas.microsoft.com/office/powerpoint/2010/main" val="6730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a:t>
            </a:r>
            <a:r>
              <a:rPr lang="en-US" altLang="en-US" i="1" dirty="0"/>
              <a:t>Sense of responsibility: </a:t>
            </a:r>
            <a:r>
              <a:rPr lang="en-US" altLang="en-US" i="0" dirty="0"/>
              <a:t>A person who is promoted to a supervisory position is </a:t>
            </a:r>
            <a:r>
              <a:rPr lang="en-US" altLang="en-US" dirty="0"/>
              <a:t>given responsibility for the work of others as well as for his or her own performance. Supervisors must be willing to take this responsibility seriously.</a:t>
            </a:r>
          </a:p>
          <a:p>
            <a:r>
              <a:rPr lang="en-US" altLang="en-US" dirty="0"/>
              <a:t>• </a:t>
            </a:r>
            <a:r>
              <a:rPr lang="en-US" altLang="en-US" i="1" dirty="0"/>
              <a:t>Self-confidence: </a:t>
            </a:r>
            <a:r>
              <a:rPr lang="en-US" altLang="en-US" i="0" dirty="0"/>
              <a:t>A supervisor who believes in his or her ability to get the job </a:t>
            </a:r>
            <a:r>
              <a:rPr lang="en-US" altLang="en-US" dirty="0"/>
              <a:t>done will convey confidence to employees.</a:t>
            </a:r>
          </a:p>
          <a:p>
            <a:r>
              <a:rPr lang="en-US" altLang="en-US" dirty="0"/>
              <a:t>• </a:t>
            </a:r>
            <a:r>
              <a:rPr lang="en-US" altLang="en-US" i="1" dirty="0"/>
              <a:t>High energy level: </a:t>
            </a:r>
            <a:r>
              <a:rPr lang="en-US" altLang="en-US" i="0" dirty="0"/>
              <a:t>Many organizations expect supervisors to put in long hours</a:t>
            </a:r>
            <a:r>
              <a:rPr lang="en-US" altLang="en-US" i="1" dirty="0"/>
              <a:t> </a:t>
            </a:r>
            <a:r>
              <a:rPr lang="en-US" altLang="en-US" dirty="0"/>
              <a:t>willingly to handle the variety of duties that come with the job. Some supervisory positions also are physically challenging, requiring that the supervisor actively observe and participate in what is happening in the workplace.</a:t>
            </a:r>
          </a:p>
          <a:p>
            <a:r>
              <a:rPr lang="en-US" altLang="en-US" dirty="0"/>
              <a:t>• </a:t>
            </a:r>
            <a:r>
              <a:rPr lang="en-US" altLang="en-US" i="1" dirty="0"/>
              <a:t>Empathy: </a:t>
            </a:r>
            <a:r>
              <a:rPr lang="en-US" altLang="en-US" i="0" dirty="0"/>
              <a:t>In settling disputes, answering questions, and understanding needs</a:t>
            </a:r>
            <a:r>
              <a:rPr lang="en-US" altLang="en-US" i="1" dirty="0"/>
              <a:t>, </a:t>
            </a:r>
            <a:r>
              <a:rPr lang="en-US" altLang="en-US" dirty="0"/>
              <a:t>supervisors should be sensitive to the feelings of employees and higher management. Supervisors who have difficulty understanding what makes people tick will be at a disadvantage.</a:t>
            </a:r>
          </a:p>
          <a:p>
            <a:r>
              <a:rPr lang="en-US" altLang="en-US" dirty="0"/>
              <a:t>• </a:t>
            </a:r>
            <a:r>
              <a:rPr lang="en-US" altLang="en-US" i="1" dirty="0"/>
              <a:t>Internal locus of control: </a:t>
            </a:r>
            <a:r>
              <a:rPr lang="en-US" altLang="en-US" i="0" dirty="0"/>
              <a:t>An </a:t>
            </a:r>
            <a:r>
              <a:rPr lang="en-US" altLang="en-US" b="0" i="0" dirty="0"/>
              <a:t>internal locus of control is the belief that you are </a:t>
            </a:r>
            <a:r>
              <a:rPr lang="en-US" altLang="en-US" dirty="0"/>
              <a:t>the primary cause of what happens to yourself. People with an internal locus of control are thought to be better leaders because they try harder to take charge of events.</a:t>
            </a:r>
          </a:p>
          <a:p>
            <a:r>
              <a:rPr lang="en-US" altLang="en-US" dirty="0"/>
              <a:t>• </a:t>
            </a:r>
            <a:r>
              <a:rPr lang="en-US" altLang="en-US" i="1" dirty="0"/>
              <a:t>Sense of humor: </a:t>
            </a:r>
            <a:r>
              <a:rPr lang="en-US" altLang="en-US" i="0" u="none" dirty="0"/>
              <a:t>People with a good sense of humor are more fun to work with</a:t>
            </a:r>
            <a:r>
              <a:rPr lang="en-US" altLang="en-US" i="1" dirty="0"/>
              <a:t> </a:t>
            </a:r>
            <a:r>
              <a:rPr lang="en-US" altLang="en-US" dirty="0"/>
              <a:t>and work for.</a:t>
            </a:r>
          </a:p>
          <a:p>
            <a:endParaRPr lang="en-US" dirty="0"/>
          </a:p>
        </p:txBody>
      </p:sp>
      <p:sp>
        <p:nvSpPr>
          <p:cNvPr id="4" name="Slide Number Placeholder 3"/>
          <p:cNvSpPr>
            <a:spLocks noGrp="1"/>
          </p:cNvSpPr>
          <p:nvPr>
            <p:ph type="sldNum" sz="quarter" idx="10"/>
          </p:nvPr>
        </p:nvSpPr>
        <p:spPr/>
        <p:txBody>
          <a:bodyPr/>
          <a:lstStyle/>
          <a:p>
            <a:fld id="{081A6493-D61B-4305-9832-E06BE481A99C}" type="slidenum">
              <a:rPr lang="en-US" smtClean="0"/>
              <a:pPr/>
              <a:t>3</a:t>
            </a:fld>
            <a:endParaRPr lang="en-US"/>
          </a:p>
        </p:txBody>
      </p:sp>
    </p:spTree>
    <p:extLst>
      <p:ext uri="{BB962C8B-B14F-4D97-AF65-F5344CB8AC3E}">
        <p14:creationId xmlns:p14="http://schemas.microsoft.com/office/powerpoint/2010/main" val="329414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E2CE39-7CF8-4C01-8619-39DE99CEC3B9}" type="slidenum">
              <a:rPr lang="en-US"/>
              <a:pPr>
                <a:defRPr/>
              </a:pPr>
              <a:t>4</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altLang="en-US" dirty="0"/>
              <a:t>See Learning Objective 2: </a:t>
            </a:r>
            <a:r>
              <a:rPr lang="en-US" sz="1200" b="0" i="0" u="none" strike="noStrike" kern="1200" baseline="0" dirty="0">
                <a:solidFill>
                  <a:schemeClr val="tx1"/>
                </a:solidFill>
                <a:latin typeface="+mn-lt"/>
                <a:ea typeface="+mn-ea"/>
                <a:cs typeface="+mn-cs"/>
              </a:rPr>
              <a:t>Explain democratic versus authoritarian leadership.</a:t>
            </a:r>
          </a:p>
          <a:p>
            <a:pPr marL="228600" indent="-228600"/>
            <a:endParaRPr lang="en-US" altLang="en-US" dirty="0"/>
          </a:p>
          <a:p>
            <a:pPr marL="228600" indent="-228600"/>
            <a:r>
              <a:rPr lang="en-US" altLang="en-US" dirty="0"/>
              <a:t>See text page: 30</a:t>
            </a:r>
          </a:p>
          <a:p>
            <a:pPr marL="228600" indent="-228600"/>
            <a:endParaRPr lang="en-US" altLang="en-US" dirty="0"/>
          </a:p>
        </p:txBody>
      </p:sp>
    </p:spTree>
    <p:extLst>
      <p:ext uri="{BB962C8B-B14F-4D97-AF65-F5344CB8AC3E}">
        <p14:creationId xmlns:p14="http://schemas.microsoft.com/office/powerpoint/2010/main" val="333042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7807A0-97B5-4088-A557-7695364A2C44}" type="slidenum">
              <a:rPr lang="en-US"/>
              <a:pPr>
                <a:defRPr/>
              </a:pPr>
              <a:t>5</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altLang="en-US" dirty="0"/>
              <a:t>See Learning Objective 2: </a:t>
            </a:r>
            <a:r>
              <a:rPr lang="en-US" sz="1200" b="0" i="0" u="none" strike="noStrike" kern="1200" baseline="0" dirty="0">
                <a:solidFill>
                  <a:schemeClr val="tx1"/>
                </a:solidFill>
                <a:latin typeface="+mn-lt"/>
                <a:ea typeface="+mn-ea"/>
                <a:cs typeface="+mn-cs"/>
              </a:rPr>
              <a:t>Explain democratic versus authoritarian leadership.</a:t>
            </a:r>
          </a:p>
          <a:p>
            <a:endParaRPr lang="en-US" altLang="en-US" dirty="0"/>
          </a:p>
          <a:p>
            <a:r>
              <a:rPr lang="en-US" altLang="en-US" dirty="0"/>
              <a:t>See text page: 30</a:t>
            </a:r>
          </a:p>
          <a:p>
            <a:endParaRPr lang="en-US" altLang="en-US" dirty="0"/>
          </a:p>
        </p:txBody>
      </p:sp>
    </p:spTree>
    <p:extLst>
      <p:ext uri="{BB962C8B-B14F-4D97-AF65-F5344CB8AC3E}">
        <p14:creationId xmlns:p14="http://schemas.microsoft.com/office/powerpoint/2010/main" val="243676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4A8099-1CD3-4872-A966-914D57733102}" type="slidenum">
              <a:rPr lang="en-US"/>
              <a:pPr>
                <a:defRPr/>
              </a:pPr>
              <a:t>6</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Most organizations expect their supervisors to combine some degree of task orientation with some degree of people orientation.</a:t>
            </a:r>
          </a:p>
          <a:p>
            <a:endParaRPr lang="en-US" altLang="en-US" dirty="0"/>
          </a:p>
        </p:txBody>
      </p:sp>
    </p:spTree>
    <p:extLst>
      <p:ext uri="{BB962C8B-B14F-4D97-AF65-F5344CB8AC3E}">
        <p14:creationId xmlns:p14="http://schemas.microsoft.com/office/powerpoint/2010/main" val="102363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493-D61B-4305-9832-E06BE481A99C}" type="slidenum">
              <a:rPr lang="en-US" smtClean="0"/>
              <a:pPr/>
              <a:t>7</a:t>
            </a:fld>
            <a:endParaRPr lang="en-US"/>
          </a:p>
        </p:txBody>
      </p:sp>
    </p:spTree>
    <p:extLst>
      <p:ext uri="{BB962C8B-B14F-4D97-AF65-F5344CB8AC3E}">
        <p14:creationId xmlns:p14="http://schemas.microsoft.com/office/powerpoint/2010/main" val="16364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594689-2AC9-4DEE-B9E5-5F8F5AECFCEC}" type="slidenum">
              <a:rPr lang="en-US"/>
              <a:pPr>
                <a:defRPr/>
              </a:pPr>
              <a:t>8</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altLang="en-US" dirty="0"/>
              <a:t>See Learning Objective 3: Explain major leadership theories.</a:t>
            </a:r>
          </a:p>
          <a:p>
            <a:pPr marL="228600" indent="-228600"/>
            <a:endParaRPr lang="en-US" altLang="en-US" dirty="0"/>
          </a:p>
          <a:p>
            <a:pPr marL="228600" indent="-228600"/>
            <a:r>
              <a:rPr lang="en-US" altLang="en-US" dirty="0"/>
              <a:t>See text page: 31</a:t>
            </a:r>
          </a:p>
          <a:p>
            <a:pPr marL="228600" indent="-228600"/>
            <a:endParaRPr lang="en-US" altLang="en-US" dirty="0"/>
          </a:p>
        </p:txBody>
      </p:sp>
    </p:spTree>
    <p:extLst>
      <p:ext uri="{BB962C8B-B14F-4D97-AF65-F5344CB8AC3E}">
        <p14:creationId xmlns:p14="http://schemas.microsoft.com/office/powerpoint/2010/main" val="18067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493-D61B-4305-9832-E06BE481A99C}" type="slidenum">
              <a:rPr lang="en-US" smtClean="0"/>
              <a:pPr/>
              <a:t>9</a:t>
            </a:fld>
            <a:endParaRPr lang="en-US"/>
          </a:p>
        </p:txBody>
      </p:sp>
    </p:spTree>
    <p:extLst>
      <p:ext uri="{BB962C8B-B14F-4D97-AF65-F5344CB8AC3E}">
        <p14:creationId xmlns:p14="http://schemas.microsoft.com/office/powerpoint/2010/main" val="228533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493-D61B-4305-9832-E06BE481A99C}" type="slidenum">
              <a:rPr lang="en-US" smtClean="0"/>
              <a:pPr/>
              <a:t>10</a:t>
            </a:fld>
            <a:endParaRPr lang="en-US"/>
          </a:p>
        </p:txBody>
      </p:sp>
    </p:spTree>
    <p:extLst>
      <p:ext uri="{BB962C8B-B14F-4D97-AF65-F5344CB8AC3E}">
        <p14:creationId xmlns:p14="http://schemas.microsoft.com/office/powerpoint/2010/main" val="281089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
        <p:nvSpPr>
          <p:cNvPr id="9" name="Content Placeholder 8">
            <a:extLst>
              <a:ext uri="{FF2B5EF4-FFF2-40B4-BE49-F238E27FC236}">
                <a16:creationId xmlns:a16="http://schemas.microsoft.com/office/drawing/2014/main" id="{9E20D8D7-C669-4EFC-A919-4F962B0143C1}"/>
              </a:ext>
            </a:extLst>
          </p:cNvPr>
          <p:cNvSpPr txBox="1">
            <a:spLocks/>
          </p:cNvSpPr>
          <p:nvPr userDrawn="1"/>
        </p:nvSpPr>
        <p:spPr>
          <a:xfrm>
            <a:off x="8229600" y="114300"/>
            <a:ext cx="609600" cy="381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t>10 e</a:t>
            </a:r>
          </a:p>
        </p:txBody>
      </p:sp>
    </p:spTree>
    <p:extLst>
      <p:ext uri="{BB962C8B-B14F-4D97-AF65-F5344CB8AC3E}">
        <p14:creationId xmlns:p14="http://schemas.microsoft.com/office/powerpoint/2010/main" val="229540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7077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05491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444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07255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59869447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3987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8728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534041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pattFill prst="pct50">
            <a:fgClr>
              <a:schemeClr val="accent3">
                <a:lumMod val="75000"/>
              </a:schemeClr>
            </a:fgClr>
            <a:bgClr>
              <a:schemeClr val="accent3">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685801"/>
            <a:ext cx="3962400" cy="291465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62000" y="3886200"/>
            <a:ext cx="3962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609600" y="6486957"/>
            <a:ext cx="7543800" cy="365125"/>
          </a:xfrm>
          <a:prstGeom prst="rect">
            <a:avLst/>
          </a:prstGeom>
        </p:spPr>
        <p:txBody>
          <a:bodyPr/>
          <a:lstStyle>
            <a:lvl1pPr>
              <a:defRPr sz="1000"/>
            </a:lvl1p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0" y="533400"/>
            <a:ext cx="4074764" cy="5105400"/>
          </a:xfrm>
          <a:prstGeom prst="rect">
            <a:avLst/>
          </a:prstGeom>
        </p:spPr>
      </p:pic>
      <p:sp>
        <p:nvSpPr>
          <p:cNvPr id="10" name="Rectangle 9"/>
          <p:cNvSpPr/>
          <p:nvPr userDrawn="1"/>
        </p:nvSpPr>
        <p:spPr>
          <a:xfrm>
            <a:off x="0" y="0"/>
            <a:ext cx="609600" cy="281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2514600"/>
            <a:ext cx="609600" cy="4343400"/>
          </a:xfrm>
          <a:prstGeom prst="rect">
            <a:avLst/>
          </a:prstGeom>
          <a:solidFill>
            <a:srgbClr val="9A1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35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2000" y="1752600"/>
            <a:ext cx="81534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991611B-C075-4B89-8C08-0A9B6889F5BC}" type="slidenum">
              <a:rPr lang="en-US" smtClean="0"/>
              <a:pPr/>
              <a:t>‹#›</a:t>
            </a:fld>
            <a:endParaRPr lang="en-US"/>
          </a:p>
        </p:txBody>
      </p:sp>
    </p:spTree>
    <p:extLst>
      <p:ext uri="{BB962C8B-B14F-4D97-AF65-F5344CB8AC3E}">
        <p14:creationId xmlns:p14="http://schemas.microsoft.com/office/powerpoint/2010/main" val="299309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101252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1143000"/>
          </a:xfrm>
        </p:spPr>
        <p:txBody>
          <a:bodyPr/>
          <a:lstStyle>
            <a:lvl1pPr>
              <a:defRPr>
                <a:solidFill>
                  <a:schemeClr val="tx2">
                    <a:lumMod val="7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C991611B-C075-4B89-8C08-0A9B6889F5BC}" type="slidenum">
              <a:rPr lang="en-US" smtClean="0"/>
              <a:pPr/>
              <a:t>‹#›</a:t>
            </a:fld>
            <a:endParaRPr lang="en-US"/>
          </a:p>
        </p:txBody>
      </p:sp>
    </p:spTree>
    <p:extLst>
      <p:ext uri="{BB962C8B-B14F-4D97-AF65-F5344CB8AC3E}">
        <p14:creationId xmlns:p14="http://schemas.microsoft.com/office/powerpoint/2010/main" val="162652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20996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212088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334356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472368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54541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27316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477000"/>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14896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78064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93385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136123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769807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1" name="TextBox 10"/>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064554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3" name="TextBox 12"/>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895091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097631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749984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604492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8832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72057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810867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95224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527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1" name="TextBox 10"/>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759897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3" name="TextBox 12"/>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917560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TextBox 8"/>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186619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987635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068795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8" name="TextBox 7"/>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36934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342128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749756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055209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415881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5253686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186425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1073935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734889"/>
            <a:ext cx="3048000" cy="123111"/>
          </a:xfrm>
          <a:prstGeom prst="rect">
            <a:avLst/>
          </a:prstGeom>
          <a:noFill/>
        </p:spPr>
        <p:txBody>
          <a:bodyPr wrap="square" lIns="0" tIns="0" rIns="45720" bIns="0" rtlCol="0">
            <a:spAutoFit/>
          </a:bodyPr>
          <a:lstStyle/>
          <a:p>
            <a:pPr algn="r"/>
            <a:r>
              <a:rPr lang="en-US" sz="800" dirty="0">
                <a:solidFill>
                  <a:srgbClr val="6A6A6A"/>
                </a:solidFill>
              </a:rPr>
              <a:t>Insert Photo Credit Here</a:t>
            </a:r>
          </a:p>
        </p:txBody>
      </p:sp>
    </p:spTree>
    <p:extLst>
      <p:ext uri="{BB962C8B-B14F-4D97-AF65-F5344CB8AC3E}">
        <p14:creationId xmlns:p14="http://schemas.microsoft.com/office/powerpoint/2010/main" val="2070394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64738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1705874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296011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193110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2525344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543208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6096000" y="6679955"/>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345302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1195210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07664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55325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ppendix_Title and Tex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50679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ppendix_2-up 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264019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ppendix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dirty="0"/>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dirty="0"/>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dirty="0"/>
              <a:t>Click to edit Master text styles</a:t>
            </a:r>
          </a:p>
        </p:txBody>
      </p:sp>
    </p:spTree>
    <p:extLst>
      <p:ext uri="{BB962C8B-B14F-4D97-AF65-F5344CB8AC3E}">
        <p14:creationId xmlns:p14="http://schemas.microsoft.com/office/powerpoint/2010/main" val="3961265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20701B2D-2D43-45BF-9468-3EA4113EDB72}"/>
              </a:ext>
            </a:extLst>
          </p:cNvPr>
          <p:cNvSpPr txBox="1">
            <a:spLocks/>
          </p:cNvSpPr>
          <p:nvPr userDrawn="1"/>
        </p:nvSpPr>
        <p:spPr>
          <a:xfrm>
            <a:off x="8229600" y="114300"/>
            <a:ext cx="609600" cy="381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solidFill>
                  <a:prstClr val="black"/>
                </a:solidFill>
              </a:rPr>
              <a:t>10 e</a:t>
            </a:r>
          </a:p>
        </p:txBody>
      </p:sp>
    </p:spTree>
    <p:extLst>
      <p:ext uri="{BB962C8B-B14F-4D97-AF65-F5344CB8AC3E}">
        <p14:creationId xmlns:p14="http://schemas.microsoft.com/office/powerpoint/2010/main" val="2408514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prstClr val="white"/>
                </a:solidFill>
              </a:rPr>
              <a:t>Insert Photo Credit Here</a:t>
            </a:r>
          </a:p>
        </p:txBody>
      </p:sp>
    </p:spTree>
    <p:extLst>
      <p:ext uri="{BB962C8B-B14F-4D97-AF65-F5344CB8AC3E}">
        <p14:creationId xmlns:p14="http://schemas.microsoft.com/office/powerpoint/2010/main" val="2979166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28084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15063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prstClr val="white"/>
                </a:solidFill>
              </a:rPr>
              <a:t>Insert Photo Credit Here</a:t>
            </a:r>
          </a:p>
        </p:txBody>
      </p:sp>
      <p:sp>
        <p:nvSpPr>
          <p:cNvPr id="7" name="Footer Placeholder 3">
            <a:extLst>
              <a:ext uri="{FF2B5EF4-FFF2-40B4-BE49-F238E27FC236}">
                <a16:creationId xmlns:a16="http://schemas.microsoft.com/office/drawing/2014/main" id="{5C8343E1-B982-41EF-90F7-BF5C2666DA7A}"/>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56263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schemeClr val="bg1"/>
                </a:solidFill>
              </a:rPr>
              <a:t>Insert Photo Credit Here</a:t>
            </a:r>
          </a:p>
        </p:txBody>
      </p:sp>
    </p:spTree>
    <p:extLst>
      <p:ext uri="{BB962C8B-B14F-4D97-AF65-F5344CB8AC3E}">
        <p14:creationId xmlns:p14="http://schemas.microsoft.com/office/powerpoint/2010/main" val="964086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Box 5"/>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prstClr val="white"/>
                </a:solidFill>
              </a:rPr>
              <a:t>Insert Photo Credit Here</a:t>
            </a:r>
          </a:p>
        </p:txBody>
      </p:sp>
      <p:sp>
        <p:nvSpPr>
          <p:cNvPr id="7" name="Footer Placeholder 3">
            <a:extLst>
              <a:ext uri="{FF2B5EF4-FFF2-40B4-BE49-F238E27FC236}">
                <a16:creationId xmlns:a16="http://schemas.microsoft.com/office/drawing/2014/main" id="{2EC12F2A-97EE-4C2E-A5FF-B54BA757BC61}"/>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189957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Box 4"/>
          <p:cNvSpPr txBox="1"/>
          <p:nvPr userDrawn="1"/>
        </p:nvSpPr>
        <p:spPr>
          <a:xfrm>
            <a:off x="6096000" y="6430089"/>
            <a:ext cx="3048000" cy="123111"/>
          </a:xfrm>
          <a:prstGeom prst="rect">
            <a:avLst/>
          </a:prstGeom>
          <a:noFill/>
        </p:spPr>
        <p:txBody>
          <a:bodyPr wrap="square" lIns="0" tIns="0" rIns="45720" bIns="0" rtlCol="0">
            <a:spAutoFit/>
          </a:bodyPr>
          <a:lstStyle/>
          <a:p>
            <a:pPr algn="r"/>
            <a:r>
              <a:rPr lang="en-US" sz="800" dirty="0">
                <a:solidFill>
                  <a:prstClr val="white"/>
                </a:solidFill>
              </a:rPr>
              <a:t>Insert Photo Credit Here</a:t>
            </a:r>
          </a:p>
        </p:txBody>
      </p:sp>
      <p:sp>
        <p:nvSpPr>
          <p:cNvPr id="7" name="Footer Placeholder 3">
            <a:extLst>
              <a:ext uri="{FF2B5EF4-FFF2-40B4-BE49-F238E27FC236}">
                <a16:creationId xmlns:a16="http://schemas.microsoft.com/office/drawing/2014/main" id="{2513AFF9-EFE4-45EF-9E39-B4996D705B21}"/>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591369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Rectangle 7">
            <a:extLst>
              <a:ext uri="{FF2B5EF4-FFF2-40B4-BE49-F238E27FC236}">
                <a16:creationId xmlns:a16="http://schemas.microsoft.com/office/drawing/2014/main" id="{5EED26FD-EBFD-4BB6-B2D6-3ED0CE0D404B}"/>
              </a:ext>
            </a:extLst>
          </p:cNvPr>
          <p:cNvSpPr/>
          <p:nvPr userDrawn="1"/>
        </p:nvSpPr>
        <p:spPr>
          <a:xfrm>
            <a:off x="2286000" y="6699708"/>
            <a:ext cx="4572000" cy="215444"/>
          </a:xfrm>
          <a:prstGeom prst="rect">
            <a:avLst/>
          </a:prstGeom>
        </p:spPr>
        <p:txBody>
          <a:bodyPr>
            <a:spAutoFit/>
          </a:bodyPr>
          <a:lstStyle/>
          <a:p>
            <a:pPr marL="0" lvl="2" algn="ctr">
              <a:buFont typeface="Wingdings" panose="05000000000000000000" pitchFamily="2" charset="2"/>
              <a:buNone/>
            </a:pPr>
            <a:r>
              <a:rPr lang="en-US" sz="800" dirty="0">
                <a:solidFill>
                  <a:prstClr val="black"/>
                </a:solidFill>
                <a:ea typeface="Times New Roman" panose="02020603050405020304" pitchFamily="18" charset="0"/>
                <a:cs typeface="Calibri" panose="020F0502020204030204" pitchFamily="34" charset="0"/>
              </a:rPr>
              <a:t>© McGraw-Hill Education</a:t>
            </a:r>
            <a:endParaRPr lang="en-IN" sz="11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460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650F3B7-9787-446E-92D2-5B1AE3F36CF8}"/>
              </a:ext>
            </a:extLst>
          </p:cNvPr>
          <p:cNvSpPr/>
          <p:nvPr userDrawn="1"/>
        </p:nvSpPr>
        <p:spPr>
          <a:xfrm>
            <a:off x="2286000" y="6699708"/>
            <a:ext cx="4572000" cy="215444"/>
          </a:xfrm>
          <a:prstGeom prst="rect">
            <a:avLst/>
          </a:prstGeom>
        </p:spPr>
        <p:txBody>
          <a:bodyPr>
            <a:spAutoFit/>
          </a:bodyPr>
          <a:lstStyle/>
          <a:p>
            <a:pPr marL="0" lvl="2" algn="ctr">
              <a:buFont typeface="Wingdings" panose="05000000000000000000" pitchFamily="2" charset="2"/>
              <a:buNone/>
            </a:pPr>
            <a:r>
              <a:rPr lang="en-US" sz="800" dirty="0">
                <a:solidFill>
                  <a:prstClr val="black"/>
                </a:solidFill>
                <a:ea typeface="Times New Roman" panose="02020603050405020304" pitchFamily="18" charset="0"/>
                <a:cs typeface="Calibri" panose="020F0502020204030204" pitchFamily="34" charset="0"/>
              </a:rPr>
              <a:t>© McGraw-Hill Education</a:t>
            </a:r>
            <a:endParaRPr lang="en-IN" sz="11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330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4FB8B6A3-0FCC-4D2E-B573-7EDF52DB97C2}"/>
              </a:ext>
            </a:extLst>
          </p:cNvPr>
          <p:cNvSpPr/>
          <p:nvPr userDrawn="1"/>
        </p:nvSpPr>
        <p:spPr>
          <a:xfrm>
            <a:off x="2286000" y="6699708"/>
            <a:ext cx="4572000" cy="215444"/>
          </a:xfrm>
          <a:prstGeom prst="rect">
            <a:avLst/>
          </a:prstGeom>
        </p:spPr>
        <p:txBody>
          <a:bodyPr>
            <a:spAutoFit/>
          </a:bodyPr>
          <a:lstStyle/>
          <a:p>
            <a:pPr marL="0" lvl="2" algn="ctr">
              <a:buFont typeface="Wingdings" panose="05000000000000000000" pitchFamily="2" charset="2"/>
              <a:buNone/>
            </a:pPr>
            <a:r>
              <a:rPr lang="en-US" sz="800" dirty="0">
                <a:solidFill>
                  <a:prstClr val="black"/>
                </a:solidFill>
                <a:ea typeface="Times New Roman" panose="02020603050405020304" pitchFamily="18" charset="0"/>
                <a:cs typeface="Calibri" panose="020F0502020204030204" pitchFamily="34" charset="0"/>
              </a:rPr>
              <a:t>© McGraw-Hill Education</a:t>
            </a:r>
            <a:endParaRPr lang="en-IN" sz="11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60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53DEBB0D-ECF9-4A2F-A800-B799039CB82A}"/>
              </a:ext>
            </a:extLst>
          </p:cNvPr>
          <p:cNvSpPr/>
          <p:nvPr userDrawn="1"/>
        </p:nvSpPr>
        <p:spPr>
          <a:xfrm>
            <a:off x="2286000" y="6699708"/>
            <a:ext cx="4572000" cy="215444"/>
          </a:xfrm>
          <a:prstGeom prst="rect">
            <a:avLst/>
          </a:prstGeom>
        </p:spPr>
        <p:txBody>
          <a:bodyPr>
            <a:spAutoFit/>
          </a:bodyPr>
          <a:lstStyle/>
          <a:p>
            <a:pPr marL="0" lvl="2" algn="ctr">
              <a:buFont typeface="Wingdings" panose="05000000000000000000" pitchFamily="2" charset="2"/>
              <a:buNone/>
            </a:pPr>
            <a:r>
              <a:rPr lang="en-US" sz="800" dirty="0">
                <a:solidFill>
                  <a:prstClr val="black"/>
                </a:solidFill>
                <a:ea typeface="Times New Roman" panose="02020603050405020304" pitchFamily="18" charset="0"/>
                <a:cs typeface="Calibri" panose="020F0502020204030204" pitchFamily="34" charset="0"/>
              </a:rPr>
              <a:t>© McGraw-Hill Education</a:t>
            </a:r>
            <a:endParaRPr lang="en-IN" sz="11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249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1143001"/>
            <a:ext cx="8229600" cy="54102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213083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3">
            <a:extLst>
              <a:ext uri="{FF2B5EF4-FFF2-40B4-BE49-F238E27FC236}">
                <a16:creationId xmlns:a16="http://schemas.microsoft.com/office/drawing/2014/main" id="{15DD12D4-F521-4815-966B-E965E7D56F21}"/>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6483321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Footer Placeholder 3">
            <a:extLst>
              <a:ext uri="{FF2B5EF4-FFF2-40B4-BE49-F238E27FC236}">
                <a16:creationId xmlns:a16="http://schemas.microsoft.com/office/drawing/2014/main" id="{16B7A4C3-4766-48AC-B42B-8FCB0DDDEA55}"/>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33556431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8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Footer Placeholder 3">
            <a:extLst>
              <a:ext uri="{FF2B5EF4-FFF2-40B4-BE49-F238E27FC236}">
                <a16:creationId xmlns:a16="http://schemas.microsoft.com/office/drawing/2014/main" id="{DB2E5770-779D-4FE2-A0BA-9922327E44B0}"/>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61620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947684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Footer Placeholder 3">
            <a:extLst>
              <a:ext uri="{FF2B5EF4-FFF2-40B4-BE49-F238E27FC236}">
                <a16:creationId xmlns:a16="http://schemas.microsoft.com/office/drawing/2014/main" id="{EC284B9B-6B4E-41B2-B8AE-2E58F0874B0D}"/>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10525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Footer Placeholder 3">
            <a:extLst>
              <a:ext uri="{FF2B5EF4-FFF2-40B4-BE49-F238E27FC236}">
                <a16:creationId xmlns:a16="http://schemas.microsoft.com/office/drawing/2014/main" id="{34133A4A-B51A-40FD-B194-BF254116A5D0}"/>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2547424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 y="685801"/>
            <a:ext cx="4114800" cy="291465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81000" y="3886200"/>
            <a:ext cx="4114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7398" y="6486957"/>
            <a:ext cx="7841202" cy="365125"/>
          </a:xfrm>
          <a:prstGeom prst="rect">
            <a:avLst/>
          </a:prstGeom>
        </p:spPr>
        <p:txBody>
          <a:bodyPr/>
          <a:lstStyle>
            <a:lvl1pPr>
              <a:defRPr sz="1000"/>
            </a:lvl1pPr>
          </a:lstStyle>
          <a:p>
            <a:r>
              <a:rPr lang="en-US" dirty="0">
                <a:solidFill>
                  <a:prstClr val="black"/>
                </a:solidFill>
              </a:rPr>
              <a:t>© 2016 by McGraw-Hill Education. This is proprietary material solely for authorized instructor use. Not authorized for sale or distribution in any manner. This document may not be copied, scanned, duplicated, forwarded, distributed, or posted on a website, in whole or part.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800" y="533400"/>
            <a:ext cx="4074764" cy="5105400"/>
          </a:xfrm>
          <a:prstGeom prst="rect">
            <a:avLst/>
          </a:prstGeom>
        </p:spPr>
      </p:pic>
    </p:spTree>
    <p:extLst>
      <p:ext uri="{BB962C8B-B14F-4D97-AF65-F5344CB8AC3E}">
        <p14:creationId xmlns:p14="http://schemas.microsoft.com/office/powerpoint/2010/main" val="1684097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762000" y="1752600"/>
            <a:ext cx="7924800" cy="4648200"/>
          </a:xfrm>
        </p:spPr>
        <p:txBody>
          <a:bodyPr/>
          <a:lstStyle>
            <a:lvl2pPr>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a:extLst>
              <a:ext uri="{FF2B5EF4-FFF2-40B4-BE49-F238E27FC236}">
                <a16:creationId xmlns:a16="http://schemas.microsoft.com/office/drawing/2014/main" id="{CB57D8B4-ECE8-4DFE-99C0-7E46893E6AD4}"/>
              </a:ext>
            </a:extLst>
          </p:cNvPr>
          <p:cNvSpPr>
            <a:spLocks noGrp="1"/>
          </p:cNvSpPr>
          <p:nvPr>
            <p:ph type="sldNum" sz="quarter" idx="4"/>
          </p:nvPr>
        </p:nvSpPr>
        <p:spPr bwMode="auto">
          <a:xfrm>
            <a:off x="8229600" y="6492875"/>
            <a:ext cx="9144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solidFill>
                  <a:prstClr val="black"/>
                </a:solidFill>
              </a:rPr>
              <a:t>1-</a:t>
            </a:r>
            <a:fld id="{3449A6BD-89B2-4933-B39C-FFB639227DB8}"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
        <p:nvSpPr>
          <p:cNvPr id="6" name="Footer Placeholder 3">
            <a:extLst>
              <a:ext uri="{FF2B5EF4-FFF2-40B4-BE49-F238E27FC236}">
                <a16:creationId xmlns:a16="http://schemas.microsoft.com/office/drawing/2014/main" id="{D1BDB938-6823-4AC8-9D95-2B43CCABD30F}"/>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154128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lstStyle/>
          <a:p>
            <a:r>
              <a:rPr lang="en-US"/>
              <a:t>Click to edit Master title style</a:t>
            </a:r>
          </a:p>
        </p:txBody>
      </p:sp>
      <p:sp>
        <p:nvSpPr>
          <p:cNvPr id="3" name="Content Placeholder 2"/>
          <p:cNvSpPr>
            <a:spLocks noGrp="1"/>
          </p:cNvSpPr>
          <p:nvPr>
            <p:ph sz="half" idx="1"/>
          </p:nvPr>
        </p:nvSpPr>
        <p:spPr>
          <a:xfrm>
            <a:off x="685800" y="1676400"/>
            <a:ext cx="4038600" cy="4724400"/>
          </a:xfrm>
        </p:spPr>
        <p:txBody>
          <a:bodyPr/>
          <a:lstStyle>
            <a:lvl1pPr marL="342900" indent="-342900">
              <a:defRPr sz="3000"/>
            </a:lvl1pPr>
            <a:lvl2pPr marL="860425" indent="-398463">
              <a:buFont typeface="Arial" pitchFamily="34" charset="0"/>
              <a:buChar cha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76400"/>
            <a:ext cx="4038600" cy="4724400"/>
          </a:xfrm>
        </p:spPr>
        <p:txBody>
          <a:bodyPr/>
          <a:lstStyle>
            <a:lvl1pPr marL="342900" indent="-342900">
              <a:defRPr sz="3000"/>
            </a:lvl1pPr>
            <a:lvl2pPr>
              <a:buFont typeface="Arial" pitchFamily="34" charset="0"/>
              <a:buChar cha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229600" y="6492875"/>
            <a:ext cx="914400" cy="365125"/>
          </a:xfrm>
          <a:prstGeom prst="rect">
            <a:avLst/>
          </a:prstGeom>
        </p:spPr>
        <p:txBody>
          <a:bodyPr/>
          <a:lstStyle/>
          <a:p>
            <a:fld id="{C991611B-C075-4B89-8C08-0A9B6889F5BC}" type="slidenum">
              <a:rPr lang="en-US" smtClean="0">
                <a:solidFill>
                  <a:prstClr val="black"/>
                </a:solidFill>
              </a:rPr>
              <a:pPr/>
              <a:t>‹#›</a:t>
            </a:fld>
            <a:endParaRPr lang="en-US">
              <a:solidFill>
                <a:prstClr val="black"/>
              </a:solidFill>
            </a:endParaRPr>
          </a:p>
        </p:txBody>
      </p:sp>
      <p:sp>
        <p:nvSpPr>
          <p:cNvPr id="8" name="Rectangle 7">
            <a:extLst>
              <a:ext uri="{FF2B5EF4-FFF2-40B4-BE49-F238E27FC236}">
                <a16:creationId xmlns:a16="http://schemas.microsoft.com/office/drawing/2014/main" id="{1CE05889-209C-40AA-9049-3BA05C9B8F03}"/>
              </a:ext>
            </a:extLst>
          </p:cNvPr>
          <p:cNvSpPr/>
          <p:nvPr userDrawn="1"/>
        </p:nvSpPr>
        <p:spPr>
          <a:xfrm>
            <a:off x="2286000" y="6699708"/>
            <a:ext cx="4572000" cy="215444"/>
          </a:xfrm>
          <a:prstGeom prst="rect">
            <a:avLst/>
          </a:prstGeom>
        </p:spPr>
        <p:txBody>
          <a:bodyPr>
            <a:spAutoFit/>
          </a:bodyPr>
          <a:lstStyle/>
          <a:p>
            <a:pPr marL="0" lvl="2" algn="ctr">
              <a:buFont typeface="Wingdings" panose="05000000000000000000" pitchFamily="2" charset="2"/>
              <a:buNone/>
            </a:pPr>
            <a:r>
              <a:rPr lang="en-US" sz="800" dirty="0">
                <a:solidFill>
                  <a:prstClr val="black"/>
                </a:solidFill>
                <a:ea typeface="Times New Roman" panose="02020603050405020304" pitchFamily="18" charset="0"/>
                <a:cs typeface="Calibri" panose="020F0502020204030204" pitchFamily="34" charset="0"/>
              </a:rPr>
              <a:t>© McGraw-Hill Education</a:t>
            </a:r>
            <a:endParaRPr lang="en-IN" sz="11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480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229600" y="6492875"/>
            <a:ext cx="914400" cy="365125"/>
          </a:xfrm>
          <a:prstGeom prst="rect">
            <a:avLst/>
          </a:prstGeom>
        </p:spPr>
        <p:txBody>
          <a:bodyPr/>
          <a:lstStyle/>
          <a:p>
            <a:fld id="{C991611B-C075-4B89-8C08-0A9B6889F5BC}" type="slidenum">
              <a:rPr lang="en-US" smtClean="0">
                <a:solidFill>
                  <a:prstClr val="black"/>
                </a:solidFill>
              </a:rPr>
              <a:pPr/>
              <a:t>‹#›</a:t>
            </a:fld>
            <a:endParaRPr lang="en-US">
              <a:solidFill>
                <a:prstClr val="black"/>
              </a:solidFill>
            </a:endParaRPr>
          </a:p>
        </p:txBody>
      </p:sp>
      <p:sp>
        <p:nvSpPr>
          <p:cNvPr id="4" name="Footer Placeholder 3">
            <a:extLst>
              <a:ext uri="{FF2B5EF4-FFF2-40B4-BE49-F238E27FC236}">
                <a16:creationId xmlns:a16="http://schemas.microsoft.com/office/drawing/2014/main" id="{7A1F9E1B-8B6A-4A1C-B0D6-984BEE817BA3}"/>
              </a:ext>
            </a:extLst>
          </p:cNvPr>
          <p:cNvSpPr txBox="1">
            <a:spLocks/>
          </p:cNvSpPr>
          <p:nvPr userDrawn="1"/>
        </p:nvSpPr>
        <p:spPr>
          <a:xfrm>
            <a:off x="439999" y="6675437"/>
            <a:ext cx="8264001"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9546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562600"/>
          </a:xfrm>
          <a:prstGeom prst="rect">
            <a:avLst/>
          </a:prstGeom>
        </p:spPr>
        <p:txBody>
          <a:bodyPr/>
          <a:lstStyle>
            <a:lvl1pPr marL="342900" indent="-342900">
              <a:spcAft>
                <a:spcPts val="800"/>
              </a:spcAft>
              <a:buFont typeface="Arial" panose="020B0604020202020204" pitchFamily="34" charset="0"/>
              <a:buChar char="•"/>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04D64A69-1173-4F06-B9EC-F82B259DDA1C}"/>
              </a:ext>
            </a:extLst>
          </p:cNvPr>
          <p:cNvSpPr/>
          <p:nvPr userDrawn="1"/>
        </p:nvSpPr>
        <p:spPr>
          <a:xfrm>
            <a:off x="2286000" y="6699708"/>
            <a:ext cx="4572000" cy="215444"/>
          </a:xfrm>
          <a:prstGeom prst="rect">
            <a:avLst/>
          </a:prstGeom>
        </p:spPr>
        <p:txBody>
          <a:bodyPr>
            <a:spAutoFit/>
          </a:bodyPr>
          <a:lstStyle/>
          <a:p>
            <a:pPr marL="0" lvl="2" indent="0" algn="ctr">
              <a:spcAft>
                <a:spcPts val="0"/>
              </a:spcAft>
              <a:buFont typeface="Wingdings" panose="05000000000000000000" pitchFamily="2" charset="2"/>
              <a:buNone/>
            </a:pPr>
            <a:r>
              <a:rPr lang="en-US" sz="800" dirty="0">
                <a:effectLst/>
                <a:latin typeface="Calibri" panose="020F0502020204030204" pitchFamily="34" charset="0"/>
                <a:ea typeface="Times New Roman" panose="02020603050405020304" pitchFamily="18" charset="0"/>
                <a:cs typeface="Calibri" panose="020F0502020204030204" pitchFamily="34" charset="0"/>
              </a:rPr>
              <a:t>© McGraw-Hill Education</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82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4.gif"/><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image" Target="../media/image2.png"/><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image" Target="../media/image1.png"/><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80404494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724" r:id="rId18"/>
    <p:sldLayoutId id="2147483725" r:id="rId19"/>
    <p:sldLayoutId id="2147483726" r:id="rId2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271275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24383463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9295626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41347323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sldNum="0" hdr="0" ftr="0" dt="0"/>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178584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hf sldNum="0" hdr="0" ftr="0" dt="0"/>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84820"/>
      </p:ext>
    </p:extLst>
  </p:cSld>
  <p:clrMap bg1="lt1" tx1="dk1" bg2="lt2" tx2="dk2" accent1="accent1" accent2="accent2" accent3="accent3" accent4="accent4" accent5="accent5" accent6="accent6" hlink="hlink" folHlink="folHlink"/>
  <p:sldLayoutIdLst>
    <p:sldLayoutId id="2147483718" r:id="rId1"/>
    <p:sldLayoutId id="2147483719"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26096666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30C20"/>
              </a:solidFill>
            </a:endParaRPr>
          </a:p>
        </p:txBody>
      </p:sp>
      <p:pic>
        <p:nvPicPr>
          <p:cNvPr id="12" name="Picture 11" descr="Tagline: Because learning changes everythi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21610664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slide" Target="slide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slide" Target="slide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3BEFFA-A288-494F-9D99-28E789693052}"/>
              </a:ext>
            </a:extLst>
          </p:cNvPr>
          <p:cNvSpPr>
            <a:spLocks noGrp="1"/>
          </p:cNvSpPr>
          <p:nvPr>
            <p:ph type="ctrTitle"/>
          </p:nvPr>
        </p:nvSpPr>
        <p:spPr>
          <a:xfrm>
            <a:off x="-177975" y="1981200"/>
            <a:ext cx="5105400" cy="609600"/>
          </a:xfrm>
        </p:spPr>
        <p:txBody>
          <a:bodyPr/>
          <a:lstStyle/>
          <a:p>
            <a:r>
              <a:rPr lang="en-US" altLang="en-US" dirty="0">
                <a:solidFill>
                  <a:schemeClr val="tx1"/>
                </a:solidFill>
              </a:rPr>
              <a:t>Chapter 2</a:t>
            </a:r>
          </a:p>
        </p:txBody>
      </p:sp>
      <p:sp>
        <p:nvSpPr>
          <p:cNvPr id="7" name="Text Placeholder 6">
            <a:extLst>
              <a:ext uri="{FF2B5EF4-FFF2-40B4-BE49-F238E27FC236}">
                <a16:creationId xmlns:a16="http://schemas.microsoft.com/office/drawing/2014/main" id="{D081F6E6-3770-4E14-A3C7-E2D1E7FD0E0F}"/>
              </a:ext>
            </a:extLst>
          </p:cNvPr>
          <p:cNvSpPr>
            <a:spLocks noGrp="1"/>
          </p:cNvSpPr>
          <p:nvPr>
            <p:ph type="body" sz="quarter" idx="10"/>
          </p:nvPr>
        </p:nvSpPr>
        <p:spPr>
          <a:xfrm>
            <a:off x="-91187" y="3320844"/>
            <a:ext cx="5105400" cy="1860756"/>
          </a:xfrm>
        </p:spPr>
        <p:txBody>
          <a:bodyPr anchor="ctr"/>
          <a:lstStyle/>
          <a:p>
            <a:pPr algn="ctr"/>
            <a:r>
              <a:rPr lang="en-US" sz="4000" dirty="0">
                <a:latin typeface="+mj-lt"/>
              </a:rPr>
              <a:t>The Supervisor as Leader</a:t>
            </a:r>
          </a:p>
        </p:txBody>
      </p:sp>
      <p:pic>
        <p:nvPicPr>
          <p:cNvPr id="8" name="Picture 7">
            <a:extLst>
              <a:ext uri="{FF2B5EF4-FFF2-40B4-BE49-F238E27FC236}">
                <a16:creationId xmlns:a16="http://schemas.microsoft.com/office/drawing/2014/main" id="{B5391F20-537B-464B-A906-01D4592CF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121" y="737642"/>
            <a:ext cx="4047793" cy="5105400"/>
          </a:xfrm>
          <a:prstGeom prst="rect">
            <a:avLst/>
          </a:prstGeom>
        </p:spPr>
      </p:pic>
      <p:sp>
        <p:nvSpPr>
          <p:cNvPr id="6" name="Content placeholder 1">
            <a:extLst>
              <a:ext uri="{FF2B5EF4-FFF2-40B4-BE49-F238E27FC236}">
                <a16:creationId xmlns:a16="http://schemas.microsoft.com/office/drawing/2014/main" id="{95C45F57-3337-4AE2-8305-8371C67FF394}"/>
              </a:ext>
            </a:extLst>
          </p:cNvPr>
          <p:cNvSpPr/>
          <p:nvPr/>
        </p:nvSpPr>
        <p:spPr>
          <a:xfrm>
            <a:off x="53481" y="6697770"/>
            <a:ext cx="9220200" cy="215444"/>
          </a:xfrm>
          <a:prstGeom prst="rect">
            <a:avLst/>
          </a:prstGeom>
        </p:spPr>
        <p:txBody>
          <a:bodyPr wrap="square">
            <a:spAutoFit/>
          </a:bodyPr>
          <a:lstStyle/>
          <a:p>
            <a:pPr marL="0" lvl="2">
              <a:buFont typeface="Wingdings" panose="05000000000000000000" pitchFamily="2" charset="2"/>
              <a:buNone/>
            </a:pPr>
            <a:r>
              <a:rPr lang="en-US" sz="800" dirty="0">
                <a:solidFill>
                  <a:prstClr val="black"/>
                </a:solidFill>
                <a:ea typeface="Times New Roman" panose="02020603050405020304" pitchFamily="18" charset="0"/>
                <a:cs typeface="Calibri" panose="020F0502020204030204" pitchFamily="34" charset="0"/>
              </a:rPr>
              <a:t>© McGraw-Hill Education. All rights reserved. Authorized only for instructor use in the classroom. No reproduction or further distribution permitted without the prior written consent of McGraw-Hill Education.  </a:t>
            </a:r>
            <a:endParaRPr lang="en-IN" sz="8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192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Fiedler’s Contingency Model of Leadership, 2</a:t>
            </a:r>
          </a:p>
        </p:txBody>
      </p:sp>
      <p:graphicFrame>
        <p:nvGraphicFramePr>
          <p:cNvPr id="3" name="Table 2">
            <a:extLst>
              <a:ext uri="{FF2B5EF4-FFF2-40B4-BE49-F238E27FC236}">
                <a16:creationId xmlns:a16="http://schemas.microsoft.com/office/drawing/2014/main" id="{444C3AC6-69A7-4051-B54B-5B66BFB73802}"/>
              </a:ext>
            </a:extLst>
          </p:cNvPr>
          <p:cNvGraphicFramePr>
            <a:graphicFrameLocks noGrp="1"/>
          </p:cNvGraphicFramePr>
          <p:nvPr>
            <p:extLst>
              <p:ext uri="{D42A27DB-BD31-4B8C-83A1-F6EECF244321}">
                <p14:modId xmlns:p14="http://schemas.microsoft.com/office/powerpoint/2010/main" val="1847103717"/>
              </p:ext>
            </p:extLst>
          </p:nvPr>
        </p:nvGraphicFramePr>
        <p:xfrm>
          <a:off x="457200" y="1219200"/>
          <a:ext cx="8229600" cy="4231376"/>
        </p:xfrm>
        <a:graphic>
          <a:graphicData uri="http://schemas.openxmlformats.org/drawingml/2006/table">
            <a:tbl>
              <a:tblPr firstRow="1" bandRow="1">
                <a:tableStyleId>{8799B23B-EC83-4686-B30A-512413B5E67A}</a:tableStyleId>
              </a:tblPr>
              <a:tblGrid>
                <a:gridCol w="1904999">
                  <a:extLst>
                    <a:ext uri="{9D8B030D-6E8A-4147-A177-3AD203B41FA5}">
                      <a16:colId xmlns:a16="http://schemas.microsoft.com/office/drawing/2014/main" val="2410674629"/>
                    </a:ext>
                  </a:extLst>
                </a:gridCol>
                <a:gridCol w="1434548">
                  <a:extLst>
                    <a:ext uri="{9D8B030D-6E8A-4147-A177-3AD203B41FA5}">
                      <a16:colId xmlns:a16="http://schemas.microsoft.com/office/drawing/2014/main" val="1261823714"/>
                    </a:ext>
                  </a:extLst>
                </a:gridCol>
                <a:gridCol w="1461053">
                  <a:extLst>
                    <a:ext uri="{9D8B030D-6E8A-4147-A177-3AD203B41FA5}">
                      <a16:colId xmlns:a16="http://schemas.microsoft.com/office/drawing/2014/main" val="2472536301"/>
                    </a:ext>
                  </a:extLst>
                </a:gridCol>
                <a:gridCol w="1600200">
                  <a:extLst>
                    <a:ext uri="{9D8B030D-6E8A-4147-A177-3AD203B41FA5}">
                      <a16:colId xmlns:a16="http://schemas.microsoft.com/office/drawing/2014/main" val="3312147003"/>
                    </a:ext>
                  </a:extLst>
                </a:gridCol>
                <a:gridCol w="1828800">
                  <a:extLst>
                    <a:ext uri="{9D8B030D-6E8A-4147-A177-3AD203B41FA5}">
                      <a16:colId xmlns:a16="http://schemas.microsoft.com/office/drawing/2014/main" val="2284924364"/>
                    </a:ext>
                  </a:extLst>
                </a:gridCol>
              </a:tblGrid>
              <a:tr h="10432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Leader-Member Relations</a:t>
                      </a:r>
                      <a:endParaRPr lang="en-US" sz="1800" b="0" i="0" u="none" strike="noStrike" kern="1200" baseline="0" dirty="0">
                        <a:solidFill>
                          <a:schemeClr val="bg1"/>
                        </a:solidFill>
                        <a:latin typeface="+mn-lt"/>
                        <a:ea typeface="+mn-ea"/>
                        <a:cs typeface="+mn-cs"/>
                      </a:endParaRPr>
                    </a:p>
                  </a:txBody>
                  <a:tcPr>
                    <a:solidFill>
                      <a:srgbClr val="C30C20"/>
                    </a:solidFill>
                  </a:tcPr>
                </a:tc>
                <a:tc>
                  <a:txBody>
                    <a:bodyPr/>
                    <a:lstStyle/>
                    <a:p>
                      <a:pPr algn="ctr"/>
                      <a:r>
                        <a:rPr lang="en-US" sz="1800" b="0" i="0" u="none" strike="noStrike" kern="1200" baseline="0" dirty="0">
                          <a:solidFill>
                            <a:schemeClr val="tx1"/>
                          </a:solidFill>
                          <a:latin typeface="+mn-lt"/>
                          <a:ea typeface="+mn-ea"/>
                          <a:cs typeface="+mn-cs"/>
                        </a:rPr>
                        <a:t>Poor</a:t>
                      </a:r>
                    </a:p>
                    <a:p>
                      <a:pPr algn="ctr"/>
                      <a:endParaRPr lang="en-US" dirty="0"/>
                    </a:p>
                  </a:txBody>
                  <a:tcPr>
                    <a:noFill/>
                  </a:tcPr>
                </a:tc>
                <a:tc>
                  <a:txBody>
                    <a:bodyPr/>
                    <a:lstStyle/>
                    <a:p>
                      <a:pPr algn="ctr"/>
                      <a:r>
                        <a:rPr lang="en-US" sz="1800" b="0" i="0" u="none" strike="noStrike" kern="1200" baseline="0" dirty="0">
                          <a:solidFill>
                            <a:schemeClr val="tx1"/>
                          </a:solidFill>
                          <a:latin typeface="+mn-lt"/>
                          <a:ea typeface="+mn-ea"/>
                          <a:cs typeface="+mn-cs"/>
                        </a:rPr>
                        <a:t>Poor</a:t>
                      </a:r>
                    </a:p>
                    <a:p>
                      <a:pPr algn="ctr"/>
                      <a:endParaRPr lang="en-US" dirty="0"/>
                    </a:p>
                  </a:txBody>
                  <a:tcPr>
                    <a:noFill/>
                  </a:tcPr>
                </a:tc>
                <a:tc>
                  <a:txBody>
                    <a:bodyPr/>
                    <a:lstStyle/>
                    <a:p>
                      <a:pPr algn="ctr"/>
                      <a:r>
                        <a:rPr lang="en-US" sz="1800" b="0" i="0" u="none" strike="noStrike" kern="1200" baseline="0" dirty="0">
                          <a:solidFill>
                            <a:schemeClr val="tx1"/>
                          </a:solidFill>
                          <a:latin typeface="+mn-lt"/>
                          <a:ea typeface="+mn-ea"/>
                          <a:cs typeface="+mn-cs"/>
                        </a:rPr>
                        <a:t>Poor</a:t>
                      </a:r>
                    </a:p>
                    <a:p>
                      <a:pPr algn="ctr"/>
                      <a:endParaRPr lang="en-US" dirty="0"/>
                    </a:p>
                  </a:txBody>
                  <a:tcPr>
                    <a:noFill/>
                  </a:tcPr>
                </a:tc>
                <a:tc>
                  <a:txBody>
                    <a:bodyPr/>
                    <a:lstStyle/>
                    <a:p>
                      <a:pPr algn="ctr"/>
                      <a:r>
                        <a:rPr lang="en-US" sz="1800" b="0" i="0" u="none" strike="noStrike" kern="1200" baseline="0" dirty="0">
                          <a:solidFill>
                            <a:schemeClr val="tx1"/>
                          </a:solidFill>
                          <a:latin typeface="+mn-lt"/>
                          <a:ea typeface="+mn-ea"/>
                          <a:cs typeface="+mn-cs"/>
                        </a:rPr>
                        <a:t>Poor</a:t>
                      </a:r>
                    </a:p>
                    <a:p>
                      <a:pPr algn="ctr"/>
                      <a:endParaRPr lang="en-US" dirty="0"/>
                    </a:p>
                  </a:txBody>
                  <a:tcPr>
                    <a:noFill/>
                  </a:tcPr>
                </a:tc>
                <a:extLst>
                  <a:ext uri="{0D108BD9-81ED-4DB2-BD59-A6C34878D82A}">
                    <a16:rowId xmlns:a16="http://schemas.microsoft.com/office/drawing/2014/main" val="893128631"/>
                  </a:ext>
                </a:extLst>
              </a:tr>
              <a:tr h="10446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Task Structure</a:t>
                      </a:r>
                      <a:endParaRPr lang="en-US" sz="1800" b="0" i="0" u="none" strike="noStrike" kern="1200" baseline="0" dirty="0">
                        <a:solidFill>
                          <a:schemeClr val="bg1"/>
                        </a:solidFill>
                        <a:latin typeface="+mn-lt"/>
                        <a:ea typeface="+mn-ea"/>
                        <a:cs typeface="+mn-cs"/>
                      </a:endParaRP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Structured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Structured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Unstructured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Unstructured</a:t>
                      </a:r>
                    </a:p>
                    <a:p>
                      <a:pPr algn="ctr"/>
                      <a:endParaRPr lang="en-US" dirty="0"/>
                    </a:p>
                  </a:txBody>
                  <a:tcPr>
                    <a:noFill/>
                  </a:tcPr>
                </a:tc>
                <a:extLst>
                  <a:ext uri="{0D108BD9-81ED-4DB2-BD59-A6C34878D82A}">
                    <a16:rowId xmlns:a16="http://schemas.microsoft.com/office/drawing/2014/main" val="3193139450"/>
                  </a:ext>
                </a:extLst>
              </a:tr>
              <a:tr h="9547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Leader Position Power</a:t>
                      </a:r>
                      <a:endParaRPr lang="en-US" sz="1800" b="0" i="0" u="none" strike="noStrike" kern="1200" baseline="0" dirty="0">
                        <a:solidFill>
                          <a:schemeClr val="bg1"/>
                        </a:solidFill>
                        <a:latin typeface="+mn-lt"/>
                        <a:ea typeface="+mn-ea"/>
                        <a:cs typeface="+mn-cs"/>
                      </a:endParaRP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Strong</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Weak</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Strong</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Weak</a:t>
                      </a:r>
                    </a:p>
                    <a:p>
                      <a:pPr algn="ctr"/>
                      <a:endParaRPr lang="en-US" dirty="0"/>
                    </a:p>
                  </a:txBody>
                  <a:tcPr>
                    <a:noFill/>
                  </a:tcPr>
                </a:tc>
                <a:extLst>
                  <a:ext uri="{0D108BD9-81ED-4DB2-BD59-A6C34878D82A}">
                    <a16:rowId xmlns:a16="http://schemas.microsoft.com/office/drawing/2014/main" val="2661917217"/>
                  </a:ext>
                </a:extLst>
              </a:tr>
              <a:tr h="914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Which Leader Performs Better?</a:t>
                      </a:r>
                      <a:endParaRPr lang="en-US" sz="1800" b="0" i="0" u="none" strike="noStrike" kern="1200" baseline="0" dirty="0">
                        <a:solidFill>
                          <a:schemeClr val="bg1"/>
                        </a:solidFill>
                        <a:latin typeface="+mn-lt"/>
                        <a:ea typeface="+mn-ea"/>
                        <a:cs typeface="+mn-cs"/>
                      </a:endParaRPr>
                    </a:p>
                  </a:txBody>
                  <a:tcPr>
                    <a:solidFill>
                      <a:srgbClr val="C30C20"/>
                    </a:solidFill>
                  </a:tcPr>
                </a:tc>
                <a:tc>
                  <a:txBody>
                    <a:bodyPr/>
                    <a:lstStyle/>
                    <a:p>
                      <a:pPr algn="ctr"/>
                      <a:r>
                        <a:rPr lang="en-US" sz="1800" b="1" i="0" u="none" strike="noStrike" kern="1200" baseline="0" dirty="0">
                          <a:solidFill>
                            <a:schemeClr val="bg1"/>
                          </a:solidFill>
                          <a:latin typeface="+mn-lt"/>
                          <a:ea typeface="+mn-ea"/>
                          <a:cs typeface="+mn-cs"/>
                        </a:rPr>
                        <a:t>Relationship-Oriented Leader</a:t>
                      </a:r>
                    </a:p>
                  </a:txBody>
                  <a:tcPr>
                    <a:solidFill>
                      <a:srgbClr val="C30C20"/>
                    </a:solidFill>
                  </a:tcPr>
                </a:tc>
                <a:tc>
                  <a:txBody>
                    <a:bodyPr/>
                    <a:lstStyle/>
                    <a:p>
                      <a:pPr algn="ctr"/>
                      <a:r>
                        <a:rPr lang="en-US" sz="1800" b="1" i="0" u="none" strike="noStrike" kern="1200" baseline="0" dirty="0">
                          <a:solidFill>
                            <a:schemeClr val="bg1"/>
                          </a:solidFill>
                          <a:latin typeface="+mn-lt"/>
                          <a:ea typeface="+mn-ea"/>
                          <a:cs typeface="+mn-cs"/>
                        </a:rPr>
                        <a:t>Relationship-Oriented Leader</a:t>
                      </a: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Task- or Relationship-Oriented Leader</a:t>
                      </a: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Task-Oriented Leader</a:t>
                      </a:r>
                    </a:p>
                  </a:txBody>
                  <a:tcPr>
                    <a:solidFill>
                      <a:srgbClr val="C30C20"/>
                    </a:solidFill>
                  </a:tcPr>
                </a:tc>
                <a:extLst>
                  <a:ext uri="{0D108BD9-81ED-4DB2-BD59-A6C34878D82A}">
                    <a16:rowId xmlns:a16="http://schemas.microsoft.com/office/drawing/2014/main" val="3839157430"/>
                  </a:ext>
                </a:extLst>
              </a:tr>
            </a:tbl>
          </a:graphicData>
        </a:graphic>
      </p:graphicFrame>
      <p:sp>
        <p:nvSpPr>
          <p:cNvPr id="4" name="Content Placeholder 3">
            <a:extLst>
              <a:ext uri="{FF2B5EF4-FFF2-40B4-BE49-F238E27FC236}">
                <a16:creationId xmlns:a16="http://schemas.microsoft.com/office/drawing/2014/main" id="{B4BF2FEF-6743-4494-BF6A-AA77BD445D5F}"/>
              </a:ext>
            </a:extLst>
          </p:cNvPr>
          <p:cNvSpPr>
            <a:spLocks noGrp="1"/>
          </p:cNvSpPr>
          <p:nvPr>
            <p:ph idx="1"/>
          </p:nvPr>
        </p:nvSpPr>
        <p:spPr>
          <a:xfrm>
            <a:off x="457200" y="5974080"/>
            <a:ext cx="8229600" cy="609600"/>
          </a:xfrm>
        </p:spPr>
        <p:txBody>
          <a:bodyPr/>
          <a:lstStyle/>
          <a:p>
            <a:pPr marL="0" indent="0">
              <a:buNone/>
            </a:pPr>
            <a:r>
              <a:rPr lang="en-US" sz="1200" dirty="0"/>
              <a:t>Source: Adapted from Fred E. Fiedler, “Engineer the Job to Fit the Manager,” </a:t>
            </a:r>
            <a:r>
              <a:rPr lang="en-US" sz="1200" i="1" dirty="0"/>
              <a:t>Harvard Business Review</a:t>
            </a:r>
            <a:r>
              <a:rPr lang="en-US" sz="1200" dirty="0"/>
              <a:t>, September–October 1965.</a:t>
            </a:r>
          </a:p>
        </p:txBody>
      </p:sp>
    </p:spTree>
    <p:extLst>
      <p:ext uri="{BB962C8B-B14F-4D97-AF65-F5344CB8AC3E}">
        <p14:creationId xmlns:p14="http://schemas.microsoft.com/office/powerpoint/2010/main" val="88891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0E27-3CCA-4ADD-9943-39540B54E86C}"/>
              </a:ext>
            </a:extLst>
          </p:cNvPr>
          <p:cNvSpPr>
            <a:spLocks noGrp="1"/>
          </p:cNvSpPr>
          <p:nvPr>
            <p:ph type="title"/>
          </p:nvPr>
        </p:nvSpPr>
        <p:spPr/>
        <p:txBody>
          <a:bodyPr/>
          <a:lstStyle/>
          <a:p>
            <a:r>
              <a:rPr lang="en-US" altLang="en-US" dirty="0"/>
              <a:t>Contingency Theories of Leadership, 2</a:t>
            </a:r>
            <a:endParaRPr lang="en-US" dirty="0"/>
          </a:p>
        </p:txBody>
      </p:sp>
      <p:sp>
        <p:nvSpPr>
          <p:cNvPr id="4" name="Content Placeholder 3">
            <a:extLst>
              <a:ext uri="{FF2B5EF4-FFF2-40B4-BE49-F238E27FC236}">
                <a16:creationId xmlns:a16="http://schemas.microsoft.com/office/drawing/2014/main" id="{0CEC7087-AE80-406E-85EA-C8B3C87A1C46}"/>
              </a:ext>
            </a:extLst>
          </p:cNvPr>
          <p:cNvSpPr>
            <a:spLocks noGrp="1"/>
          </p:cNvSpPr>
          <p:nvPr>
            <p:ph idx="1"/>
          </p:nvPr>
        </p:nvSpPr>
        <p:spPr/>
        <p:txBody>
          <a:bodyPr/>
          <a:lstStyle/>
          <a:p>
            <a:pPr marL="0" indent="0">
              <a:buNone/>
            </a:pPr>
            <a:r>
              <a:rPr lang="en-US" dirty="0"/>
              <a:t>Life cycle theory or Hersey-Blanchard theory </a:t>
            </a:r>
          </a:p>
          <a:p>
            <a:r>
              <a:rPr lang="en-US" sz="2200" dirty="0"/>
              <a:t>Assumes that the leader’s behavior should adapt to the situation</a:t>
            </a:r>
          </a:p>
          <a:p>
            <a:r>
              <a:rPr lang="en-US" sz="2200" dirty="0"/>
              <a:t>Leadership style should reflect the maturity of the followers, as measured by traits such as ability to work independently</a:t>
            </a:r>
          </a:p>
          <a:p>
            <a:r>
              <a:rPr lang="en-US" sz="2200" dirty="0"/>
              <a:t>As their followers mature, leaders should adjust the degree of task and relationship behavior in response to the growing maturity of their followers</a:t>
            </a:r>
            <a:endParaRPr lang="en-US" b="1" dirty="0"/>
          </a:p>
          <a:p>
            <a:pPr marL="0" indent="0">
              <a:buNone/>
            </a:pPr>
            <a:endParaRPr lang="en-US" altLang="en-US" dirty="0">
              <a:latin typeface="Calibri" panose="020F0502020204030204" pitchFamily="34" charset="0"/>
              <a:cs typeface="Arial" charset="0"/>
            </a:endParaRPr>
          </a:p>
          <a:p>
            <a:pPr marL="0" indent="0">
              <a:buNone/>
            </a:pPr>
            <a:endParaRPr lang="en-US" dirty="0"/>
          </a:p>
        </p:txBody>
      </p:sp>
    </p:spTree>
    <p:extLst>
      <p:ext uri="{BB962C8B-B14F-4D97-AF65-F5344CB8AC3E}">
        <p14:creationId xmlns:p14="http://schemas.microsoft.com/office/powerpoint/2010/main" val="3969599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2.4: Model of the Life Cycle Theory of Leadership</a:t>
            </a:r>
          </a:p>
        </p:txBody>
      </p:sp>
      <p:pic>
        <p:nvPicPr>
          <p:cNvPr id="4" name="Picture 3" descr="The figure shows the model of the life cycle theory of leadersh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124" y="1219200"/>
            <a:ext cx="4905751" cy="4758406"/>
          </a:xfrm>
          <a:prstGeom prst="rect">
            <a:avLst/>
          </a:prstGeom>
        </p:spPr>
      </p:pic>
      <p:sp>
        <p:nvSpPr>
          <p:cNvPr id="5" name="Content Placeholder 9">
            <a:extLst>
              <a:ext uri="{FF2B5EF4-FFF2-40B4-BE49-F238E27FC236}">
                <a16:creationId xmlns:a16="http://schemas.microsoft.com/office/drawing/2014/main" id="{5B2A2C06-F956-4C9C-8E27-131DB4223EE4}"/>
              </a:ext>
            </a:extLst>
          </p:cNvPr>
          <p:cNvSpPr txBox="1">
            <a:spLocks/>
          </p:cNvSpPr>
          <p:nvPr/>
        </p:nvSpPr>
        <p:spPr>
          <a:xfrm>
            <a:off x="762000" y="5990675"/>
            <a:ext cx="8229600" cy="381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hlinkClick r:id="rId3" action="ppaction://hlinksldjump"/>
              </a:rPr>
              <a:t>Jump to Figure 2.4: Model of the Life Cycle Theory of Leadership, Appendix</a:t>
            </a:r>
            <a:endParaRPr lang="en-US" sz="1200" dirty="0"/>
          </a:p>
        </p:txBody>
      </p:sp>
    </p:spTree>
    <p:extLst>
      <p:ext uri="{BB962C8B-B14F-4D97-AF65-F5344CB8AC3E}">
        <p14:creationId xmlns:p14="http://schemas.microsoft.com/office/powerpoint/2010/main" val="4034156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Path-Goal Theory, 1 </a:t>
            </a:r>
            <a:endParaRPr lang="en-US" altLang="en-US" dirty="0"/>
          </a:p>
        </p:txBody>
      </p:sp>
      <p:sp>
        <p:nvSpPr>
          <p:cNvPr id="27651" name="Content Placeholder 2"/>
          <p:cNvSpPr>
            <a:spLocks noGrp="1"/>
          </p:cNvSpPr>
          <p:nvPr>
            <p:ph idx="1"/>
          </p:nvPr>
        </p:nvSpPr>
        <p:spPr/>
        <p:txBody>
          <a:bodyPr/>
          <a:lstStyle/>
          <a:p>
            <a:pPr marL="0" lvl="1" indent="0">
              <a:buNone/>
            </a:pPr>
            <a:r>
              <a:rPr lang="en-US" altLang="en-US" sz="2400" dirty="0"/>
              <a:t>Primary activities of a leader are to:</a:t>
            </a:r>
          </a:p>
          <a:p>
            <a:pPr marL="0" lvl="1" indent="0">
              <a:buNone/>
            </a:pPr>
            <a:endParaRPr lang="en-US" altLang="en-US" sz="1800" dirty="0"/>
          </a:p>
          <a:p>
            <a:pPr marL="342900" lvl="1" indent="-342900"/>
            <a:r>
              <a:rPr lang="en-US" altLang="en-US" sz="2200" dirty="0"/>
              <a:t>Make desirable and achievable rewards available to organization members who attain organizational goals</a:t>
            </a:r>
          </a:p>
          <a:p>
            <a:pPr marL="342900" lvl="1" indent="-342900"/>
            <a:r>
              <a:rPr lang="en-US" altLang="en-US" sz="2200" dirty="0"/>
              <a:t>Clarify the kinds of behavior that must be performed to earn those rewards</a:t>
            </a:r>
          </a:p>
          <a:p>
            <a:pPr marL="0" lvl="1" indent="0">
              <a:buNone/>
            </a:pPr>
            <a:endParaRPr lang="en-US" altLang="en-US" sz="1100" dirty="0"/>
          </a:p>
          <a:p>
            <a:pPr>
              <a:buFont typeface="Arial" charset="0"/>
              <a:buNone/>
            </a:pPr>
            <a:r>
              <a:rPr lang="en-US" altLang="en-US" dirty="0">
                <a:latin typeface="Calibri" panose="020F0502020204030204" pitchFamily="34" charset="0"/>
                <a:cs typeface="Arial" charset="0"/>
              </a:rPr>
              <a:t>Leaders should exhibit the following behaviors:</a:t>
            </a:r>
          </a:p>
          <a:p>
            <a:pPr>
              <a:buFont typeface="Arial" charset="0"/>
              <a:buNone/>
            </a:pPr>
            <a:endParaRPr lang="en-US" altLang="en-US" sz="1800" dirty="0">
              <a:latin typeface="Calibri" panose="020F0502020204030204" pitchFamily="34" charset="0"/>
              <a:cs typeface="Arial" charset="0"/>
            </a:endParaRPr>
          </a:p>
          <a:p>
            <a:r>
              <a:rPr lang="en-US" altLang="en-US" sz="2200" b="1" dirty="0">
                <a:latin typeface="Calibri" panose="020F0502020204030204" pitchFamily="34" charset="0"/>
                <a:cs typeface="Arial" charset="0"/>
              </a:rPr>
              <a:t>Directive behavior</a:t>
            </a:r>
            <a:r>
              <a:rPr lang="en-US" altLang="en-US" sz="2200" dirty="0">
                <a:latin typeface="Calibri" panose="020F0502020204030204" pitchFamily="34" charset="0"/>
                <a:cs typeface="Arial" charset="0"/>
              </a:rPr>
              <a:t>:</a:t>
            </a:r>
            <a:r>
              <a:rPr lang="en-US" altLang="en-US" sz="2200" b="1" dirty="0">
                <a:latin typeface="Calibri" panose="020F0502020204030204" pitchFamily="34" charset="0"/>
                <a:cs typeface="Arial" charset="0"/>
              </a:rPr>
              <a:t> </a:t>
            </a:r>
            <a:r>
              <a:rPr lang="en-US" altLang="en-US" sz="2200" dirty="0">
                <a:latin typeface="Calibri" panose="020F0502020204030204" pitchFamily="34" charset="0"/>
                <a:cs typeface="Arial" charset="0"/>
              </a:rPr>
              <a:t>Telling followers what to do and how to do it</a:t>
            </a:r>
          </a:p>
          <a:p>
            <a:r>
              <a:rPr lang="en-US" altLang="en-US" sz="2200" b="1" dirty="0">
                <a:latin typeface="Calibri" panose="020F0502020204030204" pitchFamily="34" charset="0"/>
                <a:cs typeface="Arial" charset="0"/>
              </a:rPr>
              <a:t>Supportive behavior</a:t>
            </a:r>
            <a:r>
              <a:rPr lang="en-US" altLang="en-US" sz="2200" dirty="0">
                <a:latin typeface="Calibri" panose="020F0502020204030204" pitchFamily="34" charset="0"/>
                <a:cs typeface="Arial" charset="0"/>
              </a:rPr>
              <a:t>:</a:t>
            </a:r>
            <a:r>
              <a:rPr lang="en-US" altLang="en-US" sz="2200" b="1" dirty="0">
                <a:latin typeface="Calibri" panose="020F0502020204030204" pitchFamily="34" charset="0"/>
                <a:cs typeface="Arial" charset="0"/>
              </a:rPr>
              <a:t> </a:t>
            </a:r>
            <a:r>
              <a:rPr lang="en-US" altLang="en-US" sz="2200" dirty="0">
                <a:latin typeface="Calibri" panose="020F0502020204030204" pitchFamily="34" charset="0"/>
                <a:cs typeface="Arial" charset="0"/>
              </a:rPr>
              <a:t>Recognizing that above all, followers are human beings</a:t>
            </a:r>
          </a:p>
          <a:p>
            <a:endParaRPr lang="en-US" altLang="en-US" dirty="0">
              <a:latin typeface="Calibri" panose="020F0502020204030204" pitchFamily="34" charset="0"/>
              <a:cs typeface="Arial" charset="0"/>
            </a:endParaRPr>
          </a:p>
          <a:p>
            <a:pPr marL="0" lvl="1" indent="0">
              <a:buNone/>
            </a:pPr>
            <a:endParaRPr lang="en-US" altLang="en-US" sz="2400" dirty="0"/>
          </a:p>
        </p:txBody>
      </p:sp>
    </p:spTree>
    <p:extLst>
      <p:ext uri="{BB962C8B-B14F-4D97-AF65-F5344CB8AC3E}">
        <p14:creationId xmlns:p14="http://schemas.microsoft.com/office/powerpoint/2010/main" val="3354029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Path-Goal Theory, 2</a:t>
            </a:r>
            <a:endParaRPr lang="en-US" altLang="en-US" dirty="0"/>
          </a:p>
        </p:txBody>
      </p:sp>
      <p:sp>
        <p:nvSpPr>
          <p:cNvPr id="27651" name="Content Placeholder 2"/>
          <p:cNvSpPr>
            <a:spLocks noGrp="1"/>
          </p:cNvSpPr>
          <p:nvPr>
            <p:ph idx="1"/>
          </p:nvPr>
        </p:nvSpPr>
        <p:spPr/>
        <p:txBody>
          <a:bodyPr/>
          <a:lstStyle/>
          <a:p>
            <a:r>
              <a:rPr lang="en-US" altLang="en-US" sz="2200" b="1" dirty="0">
                <a:latin typeface="Calibri" panose="020F0502020204030204" pitchFamily="34" charset="0"/>
                <a:cs typeface="Arial" charset="0"/>
              </a:rPr>
              <a:t>Participative behavior</a:t>
            </a:r>
            <a:r>
              <a:rPr lang="en-US" altLang="en-US" sz="2200" dirty="0">
                <a:latin typeface="Calibri" panose="020F0502020204030204" pitchFamily="34" charset="0"/>
                <a:cs typeface="Arial" charset="0"/>
              </a:rPr>
              <a:t>: Seeking input from followers about methods for improving business operations</a:t>
            </a:r>
          </a:p>
          <a:p>
            <a:r>
              <a:rPr lang="en-US" altLang="en-US" sz="2200" b="1" dirty="0">
                <a:latin typeface="Calibri" panose="020F0502020204030204" pitchFamily="34" charset="0"/>
                <a:cs typeface="Arial" charset="0"/>
              </a:rPr>
              <a:t>Achievement behavior</a:t>
            </a:r>
            <a:r>
              <a:rPr lang="en-US" altLang="en-US" sz="2200" dirty="0">
                <a:latin typeface="Calibri" panose="020F0502020204030204" pitchFamily="34" charset="0"/>
                <a:cs typeface="Arial" charset="0"/>
              </a:rPr>
              <a:t>: Setting a challenging goal for a follower to meet and expressing confidence that the follower can meet this challenge</a:t>
            </a:r>
          </a:p>
          <a:p>
            <a:endParaRPr lang="en-US" altLang="en-US" dirty="0">
              <a:latin typeface="Calibri" panose="020F0502020204030204" pitchFamily="34" charset="0"/>
              <a:cs typeface="Arial" charset="0"/>
            </a:endParaRPr>
          </a:p>
          <a:p>
            <a:pPr marL="0" lvl="1" indent="0">
              <a:buNone/>
            </a:pPr>
            <a:endParaRPr lang="en-US" altLang="en-US" sz="2400" dirty="0"/>
          </a:p>
        </p:txBody>
      </p:sp>
    </p:spTree>
    <p:extLst>
      <p:ext uri="{BB962C8B-B14F-4D97-AF65-F5344CB8AC3E}">
        <p14:creationId xmlns:p14="http://schemas.microsoft.com/office/powerpoint/2010/main" val="3091108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latin typeface="Calibri" panose="020F0502020204030204" pitchFamily="34" charset="0"/>
                <a:cs typeface="Arial" charset="0"/>
              </a:rPr>
              <a:t>Servant Leadership</a:t>
            </a:r>
          </a:p>
        </p:txBody>
      </p:sp>
      <p:sp>
        <p:nvSpPr>
          <p:cNvPr id="30723" name="Content Placeholder 2"/>
          <p:cNvSpPr>
            <a:spLocks noGrp="1"/>
          </p:cNvSpPr>
          <p:nvPr>
            <p:ph idx="1"/>
          </p:nvPr>
        </p:nvSpPr>
        <p:spPr/>
        <p:txBody>
          <a:bodyPr/>
          <a:lstStyle/>
          <a:p>
            <a:pPr marL="0" indent="0">
              <a:buNone/>
            </a:pPr>
            <a:r>
              <a:rPr lang="en-US" altLang="en-US" dirty="0">
                <a:latin typeface="Calibri" panose="020F0502020204030204" pitchFamily="34" charset="0"/>
                <a:cs typeface="Arial" charset="0"/>
              </a:rPr>
              <a:t>Putting other people’s needs, aspirations, and interests above one’s own</a:t>
            </a:r>
          </a:p>
          <a:p>
            <a:pPr marL="0" indent="0">
              <a:buNone/>
            </a:pPr>
            <a:endParaRPr lang="en-US" altLang="en-US" sz="1200" dirty="0">
              <a:latin typeface="Calibri" panose="020F0502020204030204" pitchFamily="34" charset="0"/>
              <a:cs typeface="Arial" charset="0"/>
            </a:endParaRPr>
          </a:p>
          <a:p>
            <a:pPr marL="0" indent="0">
              <a:buNone/>
            </a:pPr>
            <a:r>
              <a:rPr lang="en-US" altLang="en-US" dirty="0">
                <a:latin typeface="Calibri" panose="020F0502020204030204" pitchFamily="34" charset="0"/>
                <a:cs typeface="Arial" charset="0"/>
              </a:rPr>
              <a:t>Servant leader is:</a:t>
            </a:r>
          </a:p>
          <a:p>
            <a:pPr marL="0" indent="0">
              <a:buNone/>
            </a:pPr>
            <a:endParaRPr lang="en-US" altLang="en-US" sz="800" dirty="0">
              <a:latin typeface="Calibri" panose="020F0502020204030204" pitchFamily="34" charset="0"/>
              <a:cs typeface="Arial" charset="0"/>
            </a:endParaRPr>
          </a:p>
          <a:p>
            <a:r>
              <a:rPr lang="en-US" altLang="en-US" sz="2200" dirty="0">
                <a:latin typeface="Calibri" panose="020F0502020204030204" pitchFamily="34" charset="0"/>
                <a:cs typeface="Arial" charset="0"/>
              </a:rPr>
              <a:t>A good listener</a:t>
            </a:r>
          </a:p>
          <a:p>
            <a:r>
              <a:rPr lang="en-US" altLang="en-US" sz="2200" dirty="0">
                <a:latin typeface="Calibri" panose="020F0502020204030204" pitchFamily="34" charset="0"/>
                <a:cs typeface="Arial" charset="0"/>
              </a:rPr>
              <a:t>Empathetic</a:t>
            </a:r>
          </a:p>
          <a:p>
            <a:r>
              <a:rPr lang="en-US" altLang="en-US" sz="2200" dirty="0">
                <a:latin typeface="Calibri" panose="020F0502020204030204" pitchFamily="34" charset="0"/>
                <a:cs typeface="Arial" charset="0"/>
              </a:rPr>
              <a:t>Healing </a:t>
            </a:r>
          </a:p>
          <a:p>
            <a:r>
              <a:rPr lang="en-US" altLang="en-US" sz="2200" dirty="0">
                <a:latin typeface="Calibri" panose="020F0502020204030204" pitchFamily="34" charset="0"/>
                <a:cs typeface="Arial" charset="0"/>
              </a:rPr>
              <a:t>Aware </a:t>
            </a:r>
          </a:p>
          <a:p>
            <a:r>
              <a:rPr lang="en-US" altLang="en-US" sz="2200" dirty="0">
                <a:latin typeface="Calibri" panose="020F0502020204030204" pitchFamily="34" charset="0"/>
                <a:cs typeface="Arial" charset="0"/>
              </a:rPr>
              <a:t>Persuasive </a:t>
            </a:r>
          </a:p>
        </p:txBody>
      </p:sp>
    </p:spTree>
    <p:extLst>
      <p:ext uri="{BB962C8B-B14F-4D97-AF65-F5344CB8AC3E}">
        <p14:creationId xmlns:p14="http://schemas.microsoft.com/office/powerpoint/2010/main" val="2422415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latin typeface="Calibri" panose="020F0502020204030204" pitchFamily="34" charset="0"/>
                <a:cs typeface="Arial" charset="0"/>
              </a:rPr>
              <a:t>Entrepreneurial Leadership</a:t>
            </a:r>
          </a:p>
        </p:txBody>
      </p:sp>
      <p:sp>
        <p:nvSpPr>
          <p:cNvPr id="31747" name="Content Placeholder 4"/>
          <p:cNvSpPr>
            <a:spLocks noGrp="1"/>
          </p:cNvSpPr>
          <p:nvPr>
            <p:ph idx="1"/>
          </p:nvPr>
        </p:nvSpPr>
        <p:spPr/>
        <p:txBody>
          <a:bodyPr/>
          <a:lstStyle/>
          <a:p>
            <a:pPr marL="0" lvl="1" indent="0">
              <a:buNone/>
            </a:pPr>
            <a:r>
              <a:rPr lang="en-US" altLang="en-US" sz="2400" dirty="0">
                <a:latin typeface="Calibri" panose="020F0502020204030204" pitchFamily="34" charset="0"/>
                <a:cs typeface="Arial" charset="0"/>
              </a:rPr>
              <a:t>Leaders believe that one plays a very important role at a company rather than an unimportant one</a:t>
            </a:r>
          </a:p>
          <a:p>
            <a:pPr marL="342900" lvl="1" indent="-342900">
              <a:buFont typeface="Arial" panose="020B0604020202020204" pitchFamily="34" charset="0"/>
              <a:buChar char="•"/>
            </a:pPr>
            <a:r>
              <a:rPr lang="en-US" altLang="en-US" sz="2200" dirty="0">
                <a:latin typeface="Calibri" panose="020F0502020204030204" pitchFamily="34" charset="0"/>
                <a:cs typeface="Arial" charset="0"/>
              </a:rPr>
              <a:t>Fill the following roles: </a:t>
            </a:r>
          </a:p>
          <a:p>
            <a:pPr marL="457200" lvl="1" indent="0">
              <a:buNone/>
            </a:pPr>
            <a:endParaRPr lang="en-US" altLang="en-US" sz="2200" dirty="0">
              <a:latin typeface="Calibri" panose="020F0502020204030204" pitchFamily="34" charset="0"/>
              <a:cs typeface="Arial" charset="0"/>
            </a:endParaRPr>
          </a:p>
          <a:p>
            <a:pPr lvl="1">
              <a:buFont typeface="Arial" panose="020B0604020202020204" pitchFamily="34" charset="0"/>
              <a:buChar char="•"/>
            </a:pPr>
            <a:r>
              <a:rPr lang="en-US" altLang="en-US" dirty="0">
                <a:latin typeface="Calibri" panose="020F0502020204030204" pitchFamily="34" charset="0"/>
                <a:cs typeface="Arial" charset="0"/>
              </a:rPr>
              <a:t>Visionary</a:t>
            </a:r>
          </a:p>
          <a:p>
            <a:pPr lvl="1">
              <a:buFont typeface="Arial" panose="020B0604020202020204" pitchFamily="34" charset="0"/>
              <a:buChar char="•"/>
            </a:pPr>
            <a:r>
              <a:rPr lang="en-US" altLang="en-US" dirty="0">
                <a:latin typeface="Calibri" panose="020F0502020204030204" pitchFamily="34" charset="0"/>
                <a:cs typeface="Arial" charset="0"/>
              </a:rPr>
              <a:t>Problem solver</a:t>
            </a:r>
          </a:p>
          <a:p>
            <a:pPr lvl="1">
              <a:buFont typeface="Arial" panose="020B0604020202020204" pitchFamily="34" charset="0"/>
              <a:buChar char="•"/>
            </a:pPr>
            <a:r>
              <a:rPr lang="en-US" altLang="en-US" dirty="0">
                <a:latin typeface="Calibri" panose="020F0502020204030204" pitchFamily="34" charset="0"/>
                <a:cs typeface="Arial" charset="0"/>
              </a:rPr>
              <a:t>Decision maker</a:t>
            </a:r>
          </a:p>
          <a:p>
            <a:pPr lvl="1">
              <a:buFont typeface="Arial" panose="020B0604020202020204" pitchFamily="34" charset="0"/>
              <a:buChar char="•"/>
            </a:pPr>
            <a:r>
              <a:rPr lang="en-US" altLang="en-US" dirty="0">
                <a:latin typeface="Calibri" panose="020F0502020204030204" pitchFamily="34" charset="0"/>
                <a:cs typeface="Arial" charset="0"/>
              </a:rPr>
              <a:t>Risk taker</a:t>
            </a:r>
          </a:p>
        </p:txBody>
      </p:sp>
    </p:spTree>
    <p:extLst>
      <p:ext uri="{BB962C8B-B14F-4D97-AF65-F5344CB8AC3E}">
        <p14:creationId xmlns:p14="http://schemas.microsoft.com/office/powerpoint/2010/main" val="260860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566E-F46F-46A6-A8C9-E2A240356B6F}"/>
              </a:ext>
            </a:extLst>
          </p:cNvPr>
          <p:cNvSpPr>
            <a:spLocks noGrp="1"/>
          </p:cNvSpPr>
          <p:nvPr>
            <p:ph type="title"/>
          </p:nvPr>
        </p:nvSpPr>
        <p:spPr/>
        <p:txBody>
          <a:bodyPr/>
          <a:lstStyle/>
          <a:p>
            <a:r>
              <a:rPr lang="en-US" altLang="en-US" dirty="0"/>
              <a:t>Choosing a Leadership Style, 1</a:t>
            </a:r>
            <a:endParaRPr lang="en-US" dirty="0"/>
          </a:p>
        </p:txBody>
      </p:sp>
      <p:sp>
        <p:nvSpPr>
          <p:cNvPr id="5" name="Content Placeholder 4">
            <a:extLst>
              <a:ext uri="{FF2B5EF4-FFF2-40B4-BE49-F238E27FC236}">
                <a16:creationId xmlns:a16="http://schemas.microsoft.com/office/drawing/2014/main" id="{40D57F27-8BDF-407E-9B78-FEDA1AAC0C0A}"/>
              </a:ext>
            </a:extLst>
          </p:cNvPr>
          <p:cNvSpPr>
            <a:spLocks noGrp="1"/>
          </p:cNvSpPr>
          <p:nvPr>
            <p:ph idx="1"/>
          </p:nvPr>
        </p:nvSpPr>
        <p:spPr/>
        <p:txBody>
          <a:bodyPr/>
          <a:lstStyle/>
          <a:p>
            <a:pPr marL="0" indent="0">
              <a:spcAft>
                <a:spcPts val="600"/>
              </a:spcAft>
              <a:buNone/>
            </a:pPr>
            <a:r>
              <a:rPr lang="en-US" altLang="en-US" dirty="0">
                <a:latin typeface="Calibri" panose="020F0502020204030204" pitchFamily="34" charset="0"/>
                <a:cs typeface="Arial" charset="0"/>
              </a:rPr>
              <a:t>Supervisors should consider the following to identify the most effective style:</a:t>
            </a:r>
          </a:p>
          <a:p>
            <a:pPr marL="0" indent="0">
              <a:spcAft>
                <a:spcPts val="600"/>
              </a:spcAft>
              <a:buNone/>
            </a:pPr>
            <a:endParaRPr lang="en-US" altLang="en-US" sz="1200" dirty="0">
              <a:latin typeface="Calibri" panose="020F0502020204030204" pitchFamily="34" charset="0"/>
              <a:cs typeface="Arial" charset="0"/>
            </a:endParaRPr>
          </a:p>
          <a:p>
            <a:pPr>
              <a:spcAft>
                <a:spcPts val="600"/>
              </a:spcAft>
            </a:pPr>
            <a:r>
              <a:rPr lang="en-US" altLang="en-US" sz="2200" dirty="0">
                <a:latin typeface="Calibri" panose="020F0502020204030204" pitchFamily="34" charset="0"/>
                <a:cs typeface="Arial" charset="0"/>
              </a:rPr>
              <a:t>Characteristics of the leader</a:t>
            </a:r>
            <a:endParaRPr lang="en-US" altLang="en-US" sz="2200" b="1" dirty="0">
              <a:latin typeface="Calibri" panose="020F0502020204030204" pitchFamily="34" charset="0"/>
              <a:cs typeface="Arial" charset="0"/>
            </a:endParaRPr>
          </a:p>
          <a:p>
            <a:pPr lvl="1">
              <a:spcAft>
                <a:spcPts val="600"/>
              </a:spcAft>
            </a:pPr>
            <a:r>
              <a:rPr lang="en-US" altLang="en-US" dirty="0">
                <a:latin typeface="Calibri" panose="020F0502020204030204" pitchFamily="34" charset="0"/>
                <a:cs typeface="Arial" charset="0"/>
              </a:rPr>
              <a:t>Manager’s values</a:t>
            </a:r>
          </a:p>
          <a:p>
            <a:pPr lvl="1">
              <a:spcAft>
                <a:spcPts val="600"/>
              </a:spcAft>
            </a:pPr>
            <a:r>
              <a:rPr lang="en-US" altLang="en-US" dirty="0">
                <a:latin typeface="Calibri" panose="020F0502020204030204" pitchFamily="34" charset="0"/>
                <a:cs typeface="Arial" charset="0"/>
              </a:rPr>
              <a:t>Level of confidence in employees</a:t>
            </a:r>
          </a:p>
          <a:p>
            <a:pPr lvl="1">
              <a:spcAft>
                <a:spcPts val="600"/>
              </a:spcAft>
            </a:pPr>
            <a:r>
              <a:rPr lang="en-US" altLang="en-US" dirty="0">
                <a:latin typeface="Calibri" panose="020F0502020204030204" pitchFamily="34" charset="0"/>
                <a:cs typeface="Arial" charset="0"/>
              </a:rPr>
              <a:t>Personal leadership strengths</a:t>
            </a:r>
          </a:p>
          <a:p>
            <a:pPr lvl="1">
              <a:spcAft>
                <a:spcPts val="600"/>
              </a:spcAft>
            </a:pPr>
            <a:r>
              <a:rPr lang="en-US" altLang="en-US" dirty="0">
                <a:latin typeface="Calibri" panose="020F0502020204030204" pitchFamily="34" charset="0"/>
                <a:cs typeface="Arial" charset="0"/>
              </a:rPr>
              <a:t>Tolerance for ambiguity</a:t>
            </a:r>
          </a:p>
          <a:p>
            <a:pPr>
              <a:spcAft>
                <a:spcPts val="600"/>
              </a:spcAft>
            </a:pPr>
            <a:r>
              <a:rPr lang="en-US" altLang="en-US" sz="2200" dirty="0">
                <a:latin typeface="Calibri" panose="020F0502020204030204" pitchFamily="34" charset="0"/>
                <a:cs typeface="Arial" charset="0"/>
              </a:rPr>
              <a:t>Characteristics of the subordinates</a:t>
            </a:r>
          </a:p>
          <a:p>
            <a:pPr lvl="1">
              <a:spcAft>
                <a:spcPts val="600"/>
              </a:spcAft>
            </a:pPr>
            <a:r>
              <a:rPr lang="en-US" altLang="en-US" dirty="0">
                <a:latin typeface="Calibri" panose="020F0502020204030204" pitchFamily="34" charset="0"/>
                <a:cs typeface="Arial" charset="0"/>
              </a:rPr>
              <a:t>Need for independence</a:t>
            </a:r>
          </a:p>
          <a:p>
            <a:pPr lvl="1">
              <a:spcAft>
                <a:spcPts val="600"/>
              </a:spcAft>
            </a:pPr>
            <a:r>
              <a:rPr lang="en-US" altLang="en-US" dirty="0">
                <a:latin typeface="Calibri" panose="020F0502020204030204" pitchFamily="34" charset="0"/>
                <a:cs typeface="Arial" charset="0"/>
              </a:rPr>
              <a:t>Readiness to assume responsibility</a:t>
            </a:r>
          </a:p>
          <a:p>
            <a:pPr lvl="1">
              <a:spcAft>
                <a:spcPts val="600"/>
              </a:spcAft>
            </a:pPr>
            <a:r>
              <a:rPr lang="en-US" altLang="en-US" dirty="0">
                <a:latin typeface="Calibri" panose="020F0502020204030204" pitchFamily="34" charset="0"/>
                <a:cs typeface="Arial" charset="0"/>
              </a:rPr>
              <a:t>Tolerance for ambiguity</a:t>
            </a:r>
            <a:endParaRPr lang="en-US" dirty="0"/>
          </a:p>
        </p:txBody>
      </p:sp>
    </p:spTree>
    <p:extLst>
      <p:ext uri="{BB962C8B-B14F-4D97-AF65-F5344CB8AC3E}">
        <p14:creationId xmlns:p14="http://schemas.microsoft.com/office/powerpoint/2010/main" val="268230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E53C44-879C-4C23-9220-CF7D073EF17B}"/>
              </a:ext>
            </a:extLst>
          </p:cNvPr>
          <p:cNvSpPr>
            <a:spLocks noGrp="1"/>
          </p:cNvSpPr>
          <p:nvPr>
            <p:ph type="title"/>
          </p:nvPr>
        </p:nvSpPr>
        <p:spPr/>
        <p:txBody>
          <a:bodyPr/>
          <a:lstStyle/>
          <a:p>
            <a:r>
              <a:rPr lang="en-US" altLang="en-US" dirty="0">
                <a:latin typeface="Calibri" panose="020F0502020204030204" pitchFamily="34" charset="0"/>
                <a:cs typeface="Arial" charset="0"/>
              </a:rPr>
              <a:t>Choosing a Leadership Style, 2</a:t>
            </a:r>
            <a:endParaRPr lang="en-US" dirty="0"/>
          </a:p>
        </p:txBody>
      </p:sp>
      <p:sp>
        <p:nvSpPr>
          <p:cNvPr id="2" name="Content Placeholder 1">
            <a:extLst>
              <a:ext uri="{FF2B5EF4-FFF2-40B4-BE49-F238E27FC236}">
                <a16:creationId xmlns:a16="http://schemas.microsoft.com/office/drawing/2014/main" id="{2D1A6238-D971-4CC3-8E51-2F2D342DD84A}"/>
              </a:ext>
            </a:extLst>
          </p:cNvPr>
          <p:cNvSpPr>
            <a:spLocks noGrp="1"/>
          </p:cNvSpPr>
          <p:nvPr>
            <p:ph idx="1"/>
          </p:nvPr>
        </p:nvSpPr>
        <p:spPr/>
        <p:txBody>
          <a:bodyPr/>
          <a:lstStyle/>
          <a:p>
            <a:pPr lvl="1"/>
            <a:r>
              <a:rPr lang="en-US" altLang="en-US" dirty="0">
                <a:latin typeface="Calibri" panose="020F0502020204030204" pitchFamily="34" charset="0"/>
                <a:cs typeface="Arial" charset="0"/>
              </a:rPr>
              <a:t>Interest in the problem to be solved</a:t>
            </a:r>
          </a:p>
          <a:p>
            <a:pPr lvl="1"/>
            <a:r>
              <a:rPr lang="en-US" altLang="en-US" dirty="0">
                <a:latin typeface="Calibri" panose="020F0502020204030204" pitchFamily="34" charset="0"/>
                <a:cs typeface="Arial" charset="0"/>
              </a:rPr>
              <a:t>Understanding of and identification with goals</a:t>
            </a:r>
          </a:p>
          <a:p>
            <a:pPr lvl="1"/>
            <a:r>
              <a:rPr lang="en-US" altLang="en-US" dirty="0">
                <a:latin typeface="Calibri" panose="020F0502020204030204" pitchFamily="34" charset="0"/>
                <a:cs typeface="Arial" charset="0"/>
              </a:rPr>
              <a:t>Knowledge and experience</a:t>
            </a:r>
          </a:p>
          <a:p>
            <a:pPr lvl="1"/>
            <a:r>
              <a:rPr lang="en-US" altLang="en-US" dirty="0">
                <a:latin typeface="Calibri" panose="020F0502020204030204" pitchFamily="34" charset="0"/>
                <a:cs typeface="Arial" charset="0"/>
              </a:rPr>
              <a:t>Expectations </a:t>
            </a:r>
          </a:p>
          <a:p>
            <a:r>
              <a:rPr lang="en-US" altLang="en-US" sz="2200" dirty="0">
                <a:latin typeface="Calibri" panose="020F0502020204030204" pitchFamily="34" charset="0"/>
                <a:cs typeface="Arial" charset="0"/>
              </a:rPr>
              <a:t>Characteristics of the situation</a:t>
            </a:r>
          </a:p>
          <a:p>
            <a:pPr lvl="1"/>
            <a:r>
              <a:rPr lang="en-US" altLang="en-US" dirty="0">
                <a:latin typeface="Calibri" panose="020F0502020204030204" pitchFamily="34" charset="0"/>
                <a:cs typeface="Arial" charset="0"/>
              </a:rPr>
              <a:t>Type of organization</a:t>
            </a:r>
          </a:p>
          <a:p>
            <a:pPr lvl="1"/>
            <a:r>
              <a:rPr lang="en-US" altLang="en-US" dirty="0">
                <a:latin typeface="Calibri" panose="020F0502020204030204" pitchFamily="34" charset="0"/>
                <a:cs typeface="Arial" charset="0"/>
              </a:rPr>
              <a:t>Effectiveness of the group</a:t>
            </a:r>
          </a:p>
          <a:p>
            <a:pPr lvl="1"/>
            <a:r>
              <a:rPr lang="en-US" altLang="en-US" dirty="0">
                <a:latin typeface="Calibri" panose="020F0502020204030204" pitchFamily="34" charset="0"/>
                <a:cs typeface="Arial" charset="0"/>
              </a:rPr>
              <a:t>Problem or task</a:t>
            </a:r>
          </a:p>
          <a:p>
            <a:pPr lvl="1"/>
            <a:r>
              <a:rPr lang="en-US" altLang="en-US" dirty="0">
                <a:latin typeface="Calibri" panose="020F0502020204030204" pitchFamily="34" charset="0"/>
                <a:cs typeface="Arial" charset="0"/>
              </a:rPr>
              <a:t>Time available</a:t>
            </a:r>
          </a:p>
          <a:p>
            <a:endParaRPr lang="en-US" altLang="en-US" sz="2200" dirty="0">
              <a:latin typeface="Calibri" panose="020F0502020204030204" pitchFamily="34" charset="0"/>
              <a:cs typeface="Arial" charset="0"/>
            </a:endParaRPr>
          </a:p>
          <a:p>
            <a:pPr marL="0" indent="0">
              <a:buNone/>
            </a:pPr>
            <a:endParaRPr lang="en-US" dirty="0"/>
          </a:p>
        </p:txBody>
      </p:sp>
    </p:spTree>
    <p:extLst>
      <p:ext uri="{BB962C8B-B14F-4D97-AF65-F5344CB8AC3E}">
        <p14:creationId xmlns:p14="http://schemas.microsoft.com/office/powerpoint/2010/main" val="303714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solidFill>
                  <a:srgbClr val="C30C20"/>
                </a:solidFill>
                <a:latin typeface="Calibri" panose="020F0502020204030204" pitchFamily="34" charset="0"/>
                <a:cs typeface="Arial" charset="0"/>
              </a:rPr>
              <a:t>Supervisors’ Relationships with Their Employees, 1</a:t>
            </a:r>
            <a:endParaRPr lang="en-US" dirty="0"/>
          </a:p>
        </p:txBody>
      </p:sp>
      <p:sp>
        <p:nvSpPr>
          <p:cNvPr id="3" name="Content Placeholder 2"/>
          <p:cNvSpPr>
            <a:spLocks noGrp="1"/>
          </p:cNvSpPr>
          <p:nvPr>
            <p:ph idx="1"/>
          </p:nvPr>
        </p:nvSpPr>
        <p:spPr/>
        <p:txBody>
          <a:bodyPr/>
          <a:lstStyle/>
          <a:p>
            <a:pPr marL="0" lvl="0" indent="0">
              <a:buNone/>
            </a:pPr>
            <a:r>
              <a:rPr lang="en-US" dirty="0">
                <a:solidFill>
                  <a:prstClr val="black"/>
                </a:solidFill>
              </a:rPr>
              <a:t>Supervisors who are liked and respected by employees will inspire them to work harder and better</a:t>
            </a:r>
          </a:p>
          <a:p>
            <a:pPr marL="0" lvl="0" indent="0">
              <a:buNone/>
            </a:pPr>
            <a:endParaRPr lang="en-US" altLang="en-US" sz="1200" b="1" dirty="0">
              <a:solidFill>
                <a:prstClr val="black"/>
              </a:solidFill>
              <a:latin typeface="Calibri" panose="020F0502020204030204" pitchFamily="34" charset="0"/>
              <a:cs typeface="Arial" charset="0"/>
            </a:endParaRPr>
          </a:p>
          <a:p>
            <a:pPr marL="0" lvl="0" indent="0">
              <a:buNone/>
            </a:pPr>
            <a:r>
              <a:rPr lang="en-US" altLang="en-US" dirty="0">
                <a:solidFill>
                  <a:prstClr val="black"/>
                </a:solidFill>
                <a:latin typeface="Calibri" panose="020F0502020204030204" pitchFamily="34" charset="0"/>
                <a:cs typeface="Arial" charset="0"/>
              </a:rPr>
              <a:t>Supervisors as role models</a:t>
            </a:r>
            <a:endParaRPr lang="en-US" altLang="en-US" sz="800" b="1" dirty="0">
              <a:solidFill>
                <a:prstClr val="black"/>
              </a:solidFill>
              <a:latin typeface="Calibri" panose="020F0502020204030204" pitchFamily="34" charset="0"/>
              <a:cs typeface="Arial" charset="0"/>
            </a:endParaRPr>
          </a:p>
          <a:p>
            <a:pPr lvl="0"/>
            <a:r>
              <a:rPr lang="en-US" altLang="en-US" sz="2200" dirty="0">
                <a:solidFill>
                  <a:prstClr val="black"/>
                </a:solidFill>
                <a:latin typeface="Calibri" panose="020F0502020204030204" pitchFamily="34" charset="0"/>
                <a:cs typeface="Arial" charset="0"/>
              </a:rPr>
              <a:t>When employees evaluate an organization, they look at supervisors’ behaviors and use those behaviors as a guide for how they should act</a:t>
            </a:r>
          </a:p>
          <a:p>
            <a:pPr lvl="0"/>
            <a:r>
              <a:rPr lang="en-US" altLang="en-US" sz="2200" dirty="0">
                <a:solidFill>
                  <a:prstClr val="black"/>
                </a:solidFill>
                <a:latin typeface="Calibri" panose="020F0502020204030204" pitchFamily="34" charset="0"/>
                <a:cs typeface="Arial" charset="0"/>
              </a:rPr>
              <a:t>Supervisors should follow all the rules and regulations that cover employees</a:t>
            </a:r>
          </a:p>
          <a:p>
            <a:pPr lvl="0"/>
            <a:r>
              <a:rPr lang="en-US" altLang="en-US" sz="2200" dirty="0">
                <a:solidFill>
                  <a:prstClr val="black"/>
                </a:solidFill>
                <a:latin typeface="Calibri" panose="020F0502020204030204" pitchFamily="34" charset="0"/>
                <a:cs typeface="Arial" charset="0"/>
              </a:rPr>
              <a:t>Supervisors should be ethical and impartial</a:t>
            </a:r>
          </a:p>
        </p:txBody>
      </p:sp>
    </p:spTree>
    <p:extLst>
      <p:ext uri="{BB962C8B-B14F-4D97-AF65-F5344CB8AC3E}">
        <p14:creationId xmlns:p14="http://schemas.microsoft.com/office/powerpoint/2010/main" val="365350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9800-8265-4D81-8789-621A88E00B81}"/>
              </a:ext>
            </a:extLst>
          </p:cNvPr>
          <p:cNvSpPr>
            <a:spLocks noGrp="1"/>
          </p:cNvSpPr>
          <p:nvPr>
            <p:ph type="title"/>
          </p:nvPr>
        </p:nvSpPr>
        <p:spPr/>
        <p:txBody>
          <a:bodyPr/>
          <a:lstStyle/>
          <a:p>
            <a:r>
              <a:rPr lang="en-US" altLang="en-US" dirty="0">
                <a:latin typeface="Calibri" panose="020F0502020204030204" pitchFamily="34" charset="0"/>
                <a:cs typeface="Arial" charset="0"/>
              </a:rPr>
              <a:t>Learning Objectives</a:t>
            </a:r>
            <a:endParaRPr lang="en-US" dirty="0"/>
          </a:p>
        </p:txBody>
      </p:sp>
      <p:sp>
        <p:nvSpPr>
          <p:cNvPr id="5" name="Content Placeholder 4"/>
          <p:cNvSpPr>
            <a:spLocks noGrp="1"/>
          </p:cNvSpPr>
          <p:nvPr>
            <p:ph idx="1"/>
          </p:nvPr>
        </p:nvSpPr>
        <p:spPr/>
        <p:txBody>
          <a:bodyPr>
            <a:normAutofit/>
          </a:bodyPr>
          <a:lstStyle/>
          <a:p>
            <a:pPr>
              <a:buFont typeface="Arial" panose="020B0604020202020204" pitchFamily="34" charset="0"/>
              <a:buChar char="•"/>
              <a:defRPr/>
            </a:pPr>
            <a:r>
              <a:rPr lang="en-US" dirty="0"/>
              <a:t>Discuss the possible link between personal traits and leadership ability</a:t>
            </a:r>
          </a:p>
          <a:p>
            <a:pPr>
              <a:buFont typeface="Arial" panose="020B0604020202020204" pitchFamily="34" charset="0"/>
              <a:buChar char="•"/>
              <a:defRPr/>
            </a:pPr>
            <a:r>
              <a:rPr lang="en-US" dirty="0"/>
              <a:t>Explain democratic versus authoritarian leadership</a:t>
            </a:r>
          </a:p>
          <a:p>
            <a:pPr>
              <a:buFont typeface="Arial" panose="020B0604020202020204" pitchFamily="34" charset="0"/>
              <a:buChar char="•"/>
              <a:defRPr/>
            </a:pPr>
            <a:r>
              <a:rPr lang="en-US" dirty="0"/>
              <a:t>Explain major leadership theories</a:t>
            </a:r>
          </a:p>
          <a:p>
            <a:pPr>
              <a:buFont typeface="Arial" panose="020B0604020202020204" pitchFamily="34" charset="0"/>
              <a:buChar char="•"/>
              <a:defRPr/>
            </a:pPr>
            <a:r>
              <a:rPr lang="en-US" dirty="0"/>
              <a:t>Identify criteria for choosing a leadership style</a:t>
            </a:r>
          </a:p>
          <a:p>
            <a:pPr>
              <a:buFont typeface="Arial" panose="020B0604020202020204" pitchFamily="34" charset="0"/>
              <a:buChar char="•"/>
              <a:defRPr/>
            </a:pPr>
            <a:r>
              <a:rPr lang="en-US" dirty="0"/>
              <a:t>Explain how supervisors can develop and maintain good relations with their employees, managers, and peers</a:t>
            </a:r>
          </a:p>
        </p:txBody>
      </p:sp>
    </p:spTree>
    <p:extLst>
      <p:ext uri="{BB962C8B-B14F-4D97-AF65-F5344CB8AC3E}">
        <p14:creationId xmlns:p14="http://schemas.microsoft.com/office/powerpoint/2010/main" val="377863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solidFill>
                  <a:srgbClr val="C30C20"/>
                </a:solidFill>
                <a:latin typeface="Calibri" panose="020F0502020204030204" pitchFamily="34" charset="0"/>
                <a:cs typeface="Arial" charset="0"/>
              </a:rPr>
              <a:t>Supervisors’ Relationships with Their Employees, 2</a:t>
            </a:r>
            <a:endParaRPr lang="en-US" dirty="0"/>
          </a:p>
        </p:txBody>
      </p:sp>
      <p:sp>
        <p:nvSpPr>
          <p:cNvPr id="3" name="Content Placeholder 2"/>
          <p:cNvSpPr>
            <a:spLocks noGrp="1"/>
          </p:cNvSpPr>
          <p:nvPr>
            <p:ph idx="1"/>
          </p:nvPr>
        </p:nvSpPr>
        <p:spPr/>
        <p:txBody>
          <a:bodyPr/>
          <a:lstStyle/>
          <a:p>
            <a:pPr marL="0" lvl="0" indent="0">
              <a:buNone/>
            </a:pPr>
            <a:r>
              <a:rPr lang="en-US" altLang="en-US" dirty="0">
                <a:solidFill>
                  <a:prstClr val="black"/>
                </a:solidFill>
                <a:latin typeface="Calibri" panose="020F0502020204030204" pitchFamily="34" charset="0"/>
                <a:cs typeface="Arial" charset="0"/>
              </a:rPr>
              <a:t>Developing trust</a:t>
            </a:r>
          </a:p>
          <a:p>
            <a:pPr lvl="0"/>
            <a:r>
              <a:rPr lang="en-US" altLang="en-US" sz="2200" dirty="0">
                <a:solidFill>
                  <a:prstClr val="black"/>
                </a:solidFill>
                <a:latin typeface="Calibri" panose="020F0502020204030204" pitchFamily="34" charset="0"/>
                <a:cs typeface="Arial" charset="0"/>
              </a:rPr>
              <a:t>The most important way to build trust is to engage in fair, predictable behavior</a:t>
            </a:r>
          </a:p>
          <a:p>
            <a:pPr lvl="0"/>
            <a:r>
              <a:rPr lang="en-US" altLang="en-US" sz="2200" dirty="0">
                <a:solidFill>
                  <a:prstClr val="black"/>
                </a:solidFill>
                <a:latin typeface="Calibri" panose="020F0502020204030204" pitchFamily="34" charset="0"/>
                <a:cs typeface="Arial" charset="0"/>
              </a:rPr>
              <a:t>Supervisors should fulfill promises and give employees credit when they do something well</a:t>
            </a:r>
          </a:p>
          <a:p>
            <a:pPr lvl="0"/>
            <a:r>
              <a:rPr lang="en-US" altLang="en-US" sz="2200" dirty="0">
                <a:solidFill>
                  <a:prstClr val="black"/>
                </a:solidFill>
                <a:latin typeface="Calibri" panose="020F0502020204030204" pitchFamily="34" charset="0"/>
                <a:cs typeface="Arial" charset="0"/>
              </a:rPr>
              <a:t>Supervisors should keep the lines of communication open</a:t>
            </a:r>
          </a:p>
          <a:p>
            <a:endParaRPr lang="en-US" dirty="0"/>
          </a:p>
        </p:txBody>
      </p:sp>
    </p:spTree>
    <p:extLst>
      <p:ext uri="{BB962C8B-B14F-4D97-AF65-F5344CB8AC3E}">
        <p14:creationId xmlns:p14="http://schemas.microsoft.com/office/powerpoint/2010/main" val="3607470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C30C20"/>
                </a:solidFill>
              </a:rPr>
              <a:t>Supervisors’ Relationships with Their Managers</a:t>
            </a:r>
            <a:endParaRPr lang="en-US" dirty="0"/>
          </a:p>
        </p:txBody>
      </p:sp>
      <p:sp>
        <p:nvSpPr>
          <p:cNvPr id="3" name="Content Placeholder 2"/>
          <p:cNvSpPr>
            <a:spLocks noGrp="1"/>
          </p:cNvSpPr>
          <p:nvPr>
            <p:ph idx="1"/>
          </p:nvPr>
        </p:nvSpPr>
        <p:spPr/>
        <p:txBody>
          <a:bodyPr/>
          <a:lstStyle/>
          <a:p>
            <a:pPr marL="0" lvl="0" indent="0">
              <a:buNone/>
            </a:pPr>
            <a:r>
              <a:rPr lang="en-US" altLang="en-US" dirty="0">
                <a:solidFill>
                  <a:prstClr val="black"/>
                </a:solidFill>
                <a:latin typeface="Calibri" panose="020F0502020204030204" pitchFamily="34" charset="0"/>
                <a:cs typeface="Arial" charset="0"/>
              </a:rPr>
              <a:t>Learn about the manager</a:t>
            </a:r>
          </a:p>
          <a:p>
            <a:pPr marL="0" lvl="0" indent="0">
              <a:buNone/>
            </a:pPr>
            <a:endParaRPr lang="en-US" altLang="en-US" sz="1200" dirty="0">
              <a:solidFill>
                <a:prstClr val="black"/>
              </a:solidFill>
              <a:latin typeface="Calibri" panose="020F0502020204030204" pitchFamily="34" charset="0"/>
              <a:cs typeface="Arial" charset="0"/>
            </a:endParaRPr>
          </a:p>
          <a:p>
            <a:pPr marL="0" lvl="0" indent="0">
              <a:buNone/>
            </a:pPr>
            <a:r>
              <a:rPr lang="en-US" altLang="en-US" dirty="0">
                <a:solidFill>
                  <a:prstClr val="black"/>
                </a:solidFill>
                <a:latin typeface="Calibri" panose="020F0502020204030204" pitchFamily="34" charset="0"/>
                <a:cs typeface="Arial" charset="0"/>
              </a:rPr>
              <a:t>Ask about the manager’s expectations</a:t>
            </a:r>
          </a:p>
          <a:p>
            <a:pPr marL="0" lvl="0" indent="0">
              <a:buNone/>
            </a:pPr>
            <a:endParaRPr lang="en-US" altLang="en-US" sz="1200" dirty="0">
              <a:solidFill>
                <a:prstClr val="black"/>
              </a:solidFill>
              <a:latin typeface="Calibri" panose="020F0502020204030204" pitchFamily="34" charset="0"/>
              <a:cs typeface="Arial" charset="0"/>
            </a:endParaRPr>
          </a:p>
          <a:p>
            <a:pPr marL="0" lvl="0" indent="0">
              <a:buNone/>
            </a:pPr>
            <a:r>
              <a:rPr lang="en-US" altLang="en-US" dirty="0">
                <a:solidFill>
                  <a:prstClr val="black"/>
                </a:solidFill>
                <a:latin typeface="Calibri" panose="020F0502020204030204" pitchFamily="34" charset="0"/>
                <a:cs typeface="Arial" charset="0"/>
              </a:rPr>
              <a:t>If a supervisor is dissatisfied, he or she should: </a:t>
            </a:r>
          </a:p>
          <a:p>
            <a:pPr marL="0" lvl="0" indent="0">
              <a:buNone/>
            </a:pPr>
            <a:endParaRPr lang="en-US" altLang="en-US" sz="800" dirty="0">
              <a:solidFill>
                <a:prstClr val="black"/>
              </a:solidFill>
              <a:latin typeface="Calibri" panose="020F0502020204030204" pitchFamily="34" charset="0"/>
              <a:cs typeface="Arial" charset="0"/>
            </a:endParaRPr>
          </a:p>
          <a:p>
            <a:pPr lvl="0"/>
            <a:r>
              <a:rPr lang="en-US" altLang="en-US" sz="2200" dirty="0">
                <a:solidFill>
                  <a:prstClr val="black"/>
                </a:solidFill>
                <a:latin typeface="Calibri" panose="020F0502020204030204" pitchFamily="34" charset="0"/>
                <a:cs typeface="Arial" charset="0"/>
              </a:rPr>
              <a:t>Consider the source of the problem</a:t>
            </a:r>
          </a:p>
          <a:p>
            <a:pPr lvl="0"/>
            <a:r>
              <a:rPr lang="en-US" altLang="en-US" sz="2200" dirty="0">
                <a:solidFill>
                  <a:prstClr val="black"/>
                </a:solidFill>
                <a:latin typeface="Calibri" panose="020F0502020204030204" pitchFamily="34" charset="0"/>
                <a:cs typeface="Arial" charset="0"/>
              </a:rPr>
              <a:t>Talk to his or her manager</a:t>
            </a:r>
          </a:p>
          <a:p>
            <a:pPr lvl="0"/>
            <a:r>
              <a:rPr lang="en-US" altLang="en-US" sz="2200" dirty="0">
                <a:solidFill>
                  <a:prstClr val="black"/>
                </a:solidFill>
                <a:latin typeface="Calibri" panose="020F0502020204030204" pitchFamily="34" charset="0"/>
                <a:cs typeface="Arial" charset="0"/>
              </a:rPr>
              <a:t>Hunt for another job</a:t>
            </a:r>
          </a:p>
        </p:txBody>
      </p:sp>
    </p:spTree>
    <p:extLst>
      <p:ext uri="{BB962C8B-B14F-4D97-AF65-F5344CB8AC3E}">
        <p14:creationId xmlns:p14="http://schemas.microsoft.com/office/powerpoint/2010/main" val="2568440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2.6: What Managers Expect of Supervisors</a:t>
            </a:r>
          </a:p>
        </p:txBody>
      </p:sp>
      <p:pic>
        <p:nvPicPr>
          <p:cNvPr id="7" name="Picture 6" descr="The image depicts what managers expect of supervisors using a circle with four segments that are labeled results, loyalty, cooperation, and communication.">
            <a:extLst>
              <a:ext uri="{FF2B5EF4-FFF2-40B4-BE49-F238E27FC236}">
                <a16:creationId xmlns:a16="http://schemas.microsoft.com/office/drawing/2014/main" id="{F25F4C9B-6D4A-4D84-8FC9-34929AB5B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950" y="1382375"/>
            <a:ext cx="4034099" cy="4093250"/>
          </a:xfrm>
          <a:prstGeom prst="rect">
            <a:avLst/>
          </a:prstGeom>
        </p:spPr>
      </p:pic>
    </p:spTree>
    <p:extLst>
      <p:ext uri="{BB962C8B-B14F-4D97-AF65-F5344CB8AC3E}">
        <p14:creationId xmlns:p14="http://schemas.microsoft.com/office/powerpoint/2010/main" val="360237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C30C20"/>
                </a:solidFill>
              </a:rPr>
              <a:t>Supervisors’ Relationships with Their Peers</a:t>
            </a:r>
            <a:endParaRPr lang="en-US" dirty="0"/>
          </a:p>
        </p:txBody>
      </p:sp>
      <p:sp>
        <p:nvSpPr>
          <p:cNvPr id="3" name="Content Placeholder 2"/>
          <p:cNvSpPr>
            <a:spLocks noGrp="1"/>
          </p:cNvSpPr>
          <p:nvPr>
            <p:ph idx="1"/>
          </p:nvPr>
        </p:nvSpPr>
        <p:spPr/>
        <p:txBody>
          <a:bodyPr/>
          <a:lstStyle/>
          <a:p>
            <a:pPr marL="0" lvl="0" indent="0">
              <a:buNone/>
            </a:pPr>
            <a:r>
              <a:rPr lang="en-US" altLang="en-US" dirty="0">
                <a:solidFill>
                  <a:prstClr val="black"/>
                </a:solidFill>
              </a:rPr>
              <a:t>Competition</a:t>
            </a:r>
          </a:p>
          <a:p>
            <a:pPr lvl="0"/>
            <a:r>
              <a:rPr lang="en-US" altLang="en-US" sz="2200" dirty="0">
                <a:solidFill>
                  <a:prstClr val="black"/>
                </a:solidFill>
              </a:rPr>
              <a:t>Should be fair and friendly </a:t>
            </a:r>
          </a:p>
          <a:p>
            <a:pPr lvl="0"/>
            <a:r>
              <a:rPr lang="en-US" altLang="en-US" sz="2200" dirty="0">
                <a:solidFill>
                  <a:prstClr val="black"/>
                </a:solidFill>
              </a:rPr>
              <a:t>The more supervisors cooperate with peers, the better they will look</a:t>
            </a:r>
          </a:p>
          <a:p>
            <a:pPr marL="0" lvl="0" indent="0">
              <a:buNone/>
            </a:pPr>
            <a:endParaRPr lang="en-US" altLang="en-US" sz="1200" dirty="0">
              <a:solidFill>
                <a:prstClr val="black"/>
              </a:solidFill>
            </a:endParaRPr>
          </a:p>
          <a:p>
            <a:pPr marL="0" lvl="0" indent="0">
              <a:buNone/>
            </a:pPr>
            <a:r>
              <a:rPr lang="en-US" altLang="en-US" dirty="0">
                <a:solidFill>
                  <a:prstClr val="black"/>
                </a:solidFill>
              </a:rPr>
              <a:t>Criticism</a:t>
            </a:r>
          </a:p>
          <a:p>
            <a:pPr lvl="0"/>
            <a:r>
              <a:rPr lang="en-US" altLang="en-US" sz="2200" dirty="0">
                <a:solidFill>
                  <a:prstClr val="black"/>
                </a:solidFill>
              </a:rPr>
              <a:t>If a co-worker must be criticized, go directly to that person and point out the problem</a:t>
            </a:r>
          </a:p>
          <a:p>
            <a:pPr lvl="0"/>
            <a:r>
              <a:rPr lang="en-US" altLang="en-US" sz="2200" dirty="0">
                <a:solidFill>
                  <a:prstClr val="black"/>
                </a:solidFill>
              </a:rPr>
              <a:t>Focus on the problem and its consequences to the organization, not on the personalities involved</a:t>
            </a:r>
          </a:p>
        </p:txBody>
      </p:sp>
    </p:spTree>
    <p:extLst>
      <p:ext uri="{BB962C8B-B14F-4D97-AF65-F5344CB8AC3E}">
        <p14:creationId xmlns:p14="http://schemas.microsoft.com/office/powerpoint/2010/main" val="1024183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75786-521C-476A-9B08-158326D114B2}"/>
              </a:ext>
            </a:extLst>
          </p:cNvPr>
          <p:cNvSpPr>
            <a:spLocks noGrp="1"/>
          </p:cNvSpPr>
          <p:nvPr>
            <p:ph type="ctrTitle"/>
          </p:nvPr>
        </p:nvSpPr>
        <p:spPr/>
        <p:txBody>
          <a:bodyPr/>
          <a:lstStyle/>
          <a:p>
            <a:r>
              <a:rPr lang="en-US" dirty="0"/>
              <a:t>APPENDICES</a:t>
            </a:r>
          </a:p>
        </p:txBody>
      </p:sp>
    </p:spTree>
    <p:extLst>
      <p:ext uri="{BB962C8B-B14F-4D97-AF65-F5344CB8AC3E}">
        <p14:creationId xmlns:p14="http://schemas.microsoft.com/office/powerpoint/2010/main" val="103495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826F-E2A5-4745-9728-D7E149A220F8}"/>
              </a:ext>
            </a:extLst>
          </p:cNvPr>
          <p:cNvSpPr>
            <a:spLocks noGrp="1"/>
          </p:cNvSpPr>
          <p:nvPr>
            <p:ph type="title"/>
          </p:nvPr>
        </p:nvSpPr>
        <p:spPr/>
        <p:txBody>
          <a:bodyPr/>
          <a:lstStyle/>
          <a:p>
            <a:r>
              <a:rPr lang="en-US" altLang="en-US" sz="2800" dirty="0"/>
              <a:t>		Figure 2.1: Possibilities for Retaining Authority, Appendix</a:t>
            </a:r>
            <a:endParaRPr lang="en-US" sz="2800" dirty="0"/>
          </a:p>
        </p:txBody>
      </p:sp>
      <p:sp>
        <p:nvSpPr>
          <p:cNvPr id="3" name="Content Placeholder 2">
            <a:extLst>
              <a:ext uri="{FF2B5EF4-FFF2-40B4-BE49-F238E27FC236}">
                <a16:creationId xmlns:a16="http://schemas.microsoft.com/office/drawing/2014/main" id="{5BC615C9-D849-4264-BE05-5A661628DE9F}"/>
              </a:ext>
            </a:extLst>
          </p:cNvPr>
          <p:cNvSpPr>
            <a:spLocks noGrp="1"/>
          </p:cNvSpPr>
          <p:nvPr>
            <p:ph idx="1"/>
          </p:nvPr>
        </p:nvSpPr>
        <p:spPr/>
        <p:txBody>
          <a:bodyPr/>
          <a:lstStyle/>
          <a:p>
            <a:pPr marL="0" indent="0">
              <a:buNone/>
            </a:pPr>
            <a:r>
              <a:rPr lang="en-US" sz="2000" dirty="0"/>
              <a:t>It is represented in the form of a rectangular box. An upward-sloping line runs across the rectangle and divides it into two unequal parts.</a:t>
            </a:r>
          </a:p>
          <a:p>
            <a:pPr marL="0" indent="0">
              <a:buNone/>
            </a:pPr>
            <a:r>
              <a:rPr lang="en-US" sz="2000" dirty="0"/>
              <a:t>The upper half is labeled authority retained by the manager, and the lower half is labeled area of freedom for employees. </a:t>
            </a:r>
          </a:p>
          <a:p>
            <a:pPr marL="0" indent="0">
              <a:buNone/>
            </a:pPr>
            <a:r>
              <a:rPr lang="en-US" sz="2000" dirty="0"/>
              <a:t>The diagonal line has seven markings. Starting from the left, the markings read manager makes decision and announces it; manager “sells” decision; manager presents ideas and invites questions; manager presents tentative decision, subject to change; manager presents problem, gets suggestions, makes decision; manager defines limits; asks group to make decision; and manager permits subordinates to function within limits defined by superior. </a:t>
            </a:r>
          </a:p>
          <a:p>
            <a:pPr marL="0" indent="0">
              <a:buNone/>
            </a:pPr>
            <a:r>
              <a:rPr lang="en-US" sz="2000" dirty="0"/>
              <a:t>The image shows that the area of freedom for employees is inversely proportional to the authority retained by the manager.</a:t>
            </a:r>
          </a:p>
        </p:txBody>
      </p:sp>
      <p:sp>
        <p:nvSpPr>
          <p:cNvPr id="4" name="Content Placeholder 2">
            <a:extLst>
              <a:ext uri="{FF2B5EF4-FFF2-40B4-BE49-F238E27FC236}">
                <a16:creationId xmlns:a16="http://schemas.microsoft.com/office/drawing/2014/main" id="{9FEFFECD-A8A9-4745-8209-6B43B0251A58}"/>
              </a:ext>
            </a:extLst>
          </p:cNvPr>
          <p:cNvSpPr txBox="1">
            <a:spLocks/>
          </p:cNvSpPr>
          <p:nvPr/>
        </p:nvSpPr>
        <p:spPr>
          <a:xfrm>
            <a:off x="609600" y="5867400"/>
            <a:ext cx="8229600" cy="3048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hlinkClick r:id="rId2" action="ppaction://hlinksldjump"/>
              </a:rPr>
              <a:t>Jump back to </a:t>
            </a:r>
            <a:r>
              <a:rPr lang="en-US" altLang="en-US" sz="1200" dirty="0">
                <a:hlinkClick r:id="rId2" action="ppaction://hlinksldjump"/>
              </a:rPr>
              <a:t>Figure 2.1: Possibilities for Retaining Authority</a:t>
            </a:r>
            <a:r>
              <a:rPr lang="en-US" sz="1200" dirty="0">
                <a:hlinkClick r:id="rId2" action="ppaction://hlinksldjump"/>
              </a:rPr>
              <a:t> </a:t>
            </a:r>
            <a:endParaRPr lang="en-US" sz="1200" dirty="0"/>
          </a:p>
        </p:txBody>
      </p:sp>
    </p:spTree>
    <p:extLst>
      <p:ext uri="{BB962C8B-B14F-4D97-AF65-F5344CB8AC3E}">
        <p14:creationId xmlns:p14="http://schemas.microsoft.com/office/powerpoint/2010/main" val="303762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826F-E2A5-4745-9728-D7E149A220F8}"/>
              </a:ext>
            </a:extLst>
          </p:cNvPr>
          <p:cNvSpPr>
            <a:spLocks noGrp="1"/>
          </p:cNvSpPr>
          <p:nvPr>
            <p:ph type="title"/>
          </p:nvPr>
        </p:nvSpPr>
        <p:spPr/>
        <p:txBody>
          <a:bodyPr/>
          <a:lstStyle/>
          <a:p>
            <a:r>
              <a:rPr lang="en-US" altLang="en-US" sz="2800" dirty="0"/>
              <a:t>		Figure 2.2: The Managerial Grid, Appendix</a:t>
            </a:r>
            <a:endParaRPr lang="en-US" sz="2800" dirty="0"/>
          </a:p>
        </p:txBody>
      </p:sp>
      <p:sp>
        <p:nvSpPr>
          <p:cNvPr id="3" name="Content Placeholder 2">
            <a:extLst>
              <a:ext uri="{FF2B5EF4-FFF2-40B4-BE49-F238E27FC236}">
                <a16:creationId xmlns:a16="http://schemas.microsoft.com/office/drawing/2014/main" id="{5BC615C9-D849-4264-BE05-5A661628DE9F}"/>
              </a:ext>
            </a:extLst>
          </p:cNvPr>
          <p:cNvSpPr>
            <a:spLocks noGrp="1"/>
          </p:cNvSpPr>
          <p:nvPr>
            <p:ph idx="1"/>
          </p:nvPr>
        </p:nvSpPr>
        <p:spPr/>
        <p:txBody>
          <a:bodyPr/>
          <a:lstStyle/>
          <a:p>
            <a:pPr marL="0" indent="0">
              <a:buNone/>
            </a:pPr>
            <a:r>
              <a:rPr lang="en-US" sz="2000" dirty="0"/>
              <a:t>The x-axis is labeled concern for people, and the y-axis is labeled concern for production. Low concern for both people and production involves not attending to the needs of people or to insuring that the organization is productive. Low concern for people and high concern for production involve focusing entirely on work efficiency without consideration of the needs of people. High concern for people and low concern for production involve focusing entirely on the needs of people without consideration of what would be most efficient or best for the organization. High concern for people and high concern for production denote that the ideal managerial style will have a high concern for both people and production. Medium concern for both people and production involves providing adequate attention to organization productivity as well as to the needs of people within the organization.</a:t>
            </a:r>
          </a:p>
        </p:txBody>
      </p:sp>
      <p:sp>
        <p:nvSpPr>
          <p:cNvPr id="4" name="Content Placeholder 2">
            <a:extLst>
              <a:ext uri="{FF2B5EF4-FFF2-40B4-BE49-F238E27FC236}">
                <a16:creationId xmlns:a16="http://schemas.microsoft.com/office/drawing/2014/main" id="{9FEFFECD-A8A9-4745-8209-6B43B0251A58}"/>
              </a:ext>
            </a:extLst>
          </p:cNvPr>
          <p:cNvSpPr txBox="1">
            <a:spLocks/>
          </p:cNvSpPr>
          <p:nvPr/>
        </p:nvSpPr>
        <p:spPr>
          <a:xfrm>
            <a:off x="609600" y="5867400"/>
            <a:ext cx="8229600" cy="3048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hlinkClick r:id="rId2" action="ppaction://hlinksldjump"/>
              </a:rPr>
              <a:t>Jump back to Figure 2.2: The Managerial Grid</a:t>
            </a:r>
            <a:endParaRPr lang="en-US" sz="1200" dirty="0"/>
          </a:p>
        </p:txBody>
      </p:sp>
    </p:spTree>
    <p:extLst>
      <p:ext uri="{BB962C8B-B14F-4D97-AF65-F5344CB8AC3E}">
        <p14:creationId xmlns:p14="http://schemas.microsoft.com/office/powerpoint/2010/main" val="240476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826F-E2A5-4745-9728-D7E149A220F8}"/>
              </a:ext>
            </a:extLst>
          </p:cNvPr>
          <p:cNvSpPr>
            <a:spLocks noGrp="1"/>
          </p:cNvSpPr>
          <p:nvPr>
            <p:ph type="title"/>
          </p:nvPr>
        </p:nvSpPr>
        <p:spPr/>
        <p:txBody>
          <a:bodyPr/>
          <a:lstStyle/>
          <a:p>
            <a:r>
              <a:rPr lang="en-US" altLang="en-US" sz="2800" dirty="0"/>
              <a:t>		Figure 2.4: Model of the Life Cycle Theory of Leadership, Appendix</a:t>
            </a:r>
            <a:endParaRPr lang="en-US" sz="2800" dirty="0"/>
          </a:p>
        </p:txBody>
      </p:sp>
      <p:sp>
        <p:nvSpPr>
          <p:cNvPr id="3" name="Content Placeholder 2">
            <a:extLst>
              <a:ext uri="{FF2B5EF4-FFF2-40B4-BE49-F238E27FC236}">
                <a16:creationId xmlns:a16="http://schemas.microsoft.com/office/drawing/2014/main" id="{5BC615C9-D849-4264-BE05-5A661628DE9F}"/>
              </a:ext>
            </a:extLst>
          </p:cNvPr>
          <p:cNvSpPr>
            <a:spLocks noGrp="1"/>
          </p:cNvSpPr>
          <p:nvPr>
            <p:ph idx="1"/>
          </p:nvPr>
        </p:nvSpPr>
        <p:spPr/>
        <p:txBody>
          <a:bodyPr/>
          <a:lstStyle/>
          <a:p>
            <a:pPr marL="0" indent="0">
              <a:buNone/>
            </a:pPr>
            <a:r>
              <a:rPr lang="en-US" sz="2000" dirty="0"/>
              <a:t>It has a rectangle that is divided into four quadrants by a horizontal and a vertical axis. The vertical axis is labeled relationship behavior, and its values range from low to high. The horizontal axis is labeled task behavior, and its values range from low to high. The top-left quadrant is labeled high relationship and low task, the top-right quadrant is labeled high task and high relationship, the bottom-right quadrant is labeled high task and low relationship, and the bottom-left quadrant is labeled low task and low relationship. A bell-shaped curve begins at the point where the values on both the vertical and the horizontal axes are low. The values increase gradually to a point that is a little above the point of intersection of the axes and then decrease gradually to reach a point where the value on the horizontal axis is high and the value on the vertical axis is low.</a:t>
            </a:r>
          </a:p>
        </p:txBody>
      </p:sp>
      <p:sp>
        <p:nvSpPr>
          <p:cNvPr id="4" name="Content Placeholder 2">
            <a:extLst>
              <a:ext uri="{FF2B5EF4-FFF2-40B4-BE49-F238E27FC236}">
                <a16:creationId xmlns:a16="http://schemas.microsoft.com/office/drawing/2014/main" id="{9FEFFECD-A8A9-4745-8209-6B43B0251A58}"/>
              </a:ext>
            </a:extLst>
          </p:cNvPr>
          <p:cNvSpPr txBox="1">
            <a:spLocks/>
          </p:cNvSpPr>
          <p:nvPr/>
        </p:nvSpPr>
        <p:spPr>
          <a:xfrm>
            <a:off x="609600" y="5867400"/>
            <a:ext cx="8229600" cy="3048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hlinkClick r:id="rId2" action="ppaction://hlinksldjump"/>
              </a:rPr>
              <a:t>Jump back to Figure 2.4: Model of the Life Cycle Theory of Leadership</a:t>
            </a:r>
            <a:endParaRPr lang="en-US" sz="1200" dirty="0"/>
          </a:p>
        </p:txBody>
      </p:sp>
    </p:spTree>
    <p:extLst>
      <p:ext uri="{BB962C8B-B14F-4D97-AF65-F5344CB8AC3E}">
        <p14:creationId xmlns:p14="http://schemas.microsoft.com/office/powerpoint/2010/main" val="2498030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latin typeface="Calibri" panose="020F0502020204030204" pitchFamily="34" charset="0"/>
                <a:cs typeface="Arial" charset="0"/>
              </a:rPr>
              <a:t>Leadership</a:t>
            </a:r>
          </a:p>
        </p:txBody>
      </p:sp>
      <p:sp>
        <p:nvSpPr>
          <p:cNvPr id="15363" name="Content Placeholder 2"/>
          <p:cNvSpPr>
            <a:spLocks noGrp="1"/>
          </p:cNvSpPr>
          <p:nvPr>
            <p:ph idx="1"/>
          </p:nvPr>
        </p:nvSpPr>
        <p:spPr/>
        <p:txBody>
          <a:bodyPr/>
          <a:lstStyle/>
          <a:p>
            <a:pPr marL="0" indent="0">
              <a:buNone/>
            </a:pPr>
            <a:r>
              <a:rPr lang="en-US" altLang="en-US" b="1" dirty="0">
                <a:latin typeface="Calibri" panose="020F0502020204030204" pitchFamily="34" charset="0"/>
                <a:cs typeface="Arial" charset="0"/>
              </a:rPr>
              <a:t>Leading</a:t>
            </a:r>
            <a:r>
              <a:rPr lang="en-US" altLang="en-US" dirty="0">
                <a:latin typeface="Calibri" panose="020F0502020204030204" pitchFamily="34" charset="0"/>
                <a:cs typeface="Arial" charset="0"/>
              </a:rPr>
              <a:t>: The management function of influencing people to act or not act in a certain way</a:t>
            </a:r>
          </a:p>
          <a:p>
            <a:pPr marL="0" indent="0">
              <a:buNone/>
            </a:pPr>
            <a:endParaRPr lang="en-US" altLang="en-US" sz="1200" dirty="0">
              <a:latin typeface="Calibri" panose="020F0502020204030204" pitchFamily="34" charset="0"/>
              <a:cs typeface="Arial" charset="0"/>
            </a:endParaRPr>
          </a:p>
          <a:p>
            <a:pPr marL="0" indent="0">
              <a:buNone/>
            </a:pPr>
            <a:r>
              <a:rPr lang="en-US" altLang="en-US" dirty="0">
                <a:latin typeface="Calibri" panose="020F0502020204030204" pitchFamily="34" charset="0"/>
                <a:cs typeface="Arial" charset="0"/>
              </a:rPr>
              <a:t>Characteristics of a successful leader</a:t>
            </a:r>
            <a:endParaRPr lang="en-US" altLang="en-US" sz="800" dirty="0">
              <a:latin typeface="Calibri" panose="020F0502020204030204" pitchFamily="34" charset="0"/>
              <a:cs typeface="Arial" charset="0"/>
            </a:endParaRPr>
          </a:p>
          <a:p>
            <a:r>
              <a:rPr lang="en-US" sz="2200" dirty="0"/>
              <a:t>Sense of responsibility</a:t>
            </a:r>
          </a:p>
          <a:p>
            <a:r>
              <a:rPr lang="en-US" sz="2200" dirty="0"/>
              <a:t>Self-confidence</a:t>
            </a:r>
          </a:p>
          <a:p>
            <a:r>
              <a:rPr lang="en-US" sz="2200" dirty="0"/>
              <a:t>High energy level</a:t>
            </a:r>
          </a:p>
          <a:p>
            <a:r>
              <a:rPr lang="en-US" sz="2200" dirty="0"/>
              <a:t>Empathy</a:t>
            </a:r>
          </a:p>
          <a:p>
            <a:r>
              <a:rPr lang="en-US" sz="2200" b="1" dirty="0"/>
              <a:t>Internal locus of control</a:t>
            </a:r>
          </a:p>
          <a:p>
            <a:r>
              <a:rPr lang="en-US" sz="2200" dirty="0"/>
              <a:t>Sense of humor</a:t>
            </a:r>
          </a:p>
          <a:p>
            <a:pPr marL="0" indent="0">
              <a:buNone/>
            </a:pPr>
            <a:endParaRPr lang="en-US" altLang="en-US" dirty="0">
              <a:latin typeface="Calibri" panose="020F0502020204030204" pitchFamily="34" charset="0"/>
              <a:cs typeface="Arial" charset="0"/>
            </a:endParaRPr>
          </a:p>
          <a:p>
            <a:pPr marL="0" indent="0">
              <a:buNone/>
            </a:pPr>
            <a:endParaRPr lang="en-US" altLang="en-US" dirty="0">
              <a:latin typeface="Calibri" panose="020F0502020204030204" pitchFamily="34" charset="0"/>
              <a:cs typeface="Arial" charset="0"/>
            </a:endParaRPr>
          </a:p>
        </p:txBody>
      </p:sp>
    </p:spTree>
    <p:extLst>
      <p:ext uri="{BB962C8B-B14F-4D97-AF65-F5344CB8AC3E}">
        <p14:creationId xmlns:p14="http://schemas.microsoft.com/office/powerpoint/2010/main" val="226548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E106-34D5-4BD8-84A1-F3C27384DDDF}"/>
              </a:ext>
            </a:extLst>
          </p:cNvPr>
          <p:cNvSpPr>
            <a:spLocks noGrp="1"/>
          </p:cNvSpPr>
          <p:nvPr>
            <p:ph type="title"/>
          </p:nvPr>
        </p:nvSpPr>
        <p:spPr/>
        <p:txBody>
          <a:bodyPr/>
          <a:lstStyle/>
          <a:p>
            <a:r>
              <a:rPr lang="en-US" altLang="en-US" dirty="0">
                <a:latin typeface="Calibri" panose="020F0502020204030204" pitchFamily="34" charset="0"/>
                <a:cs typeface="Arial" charset="0"/>
              </a:rPr>
              <a:t>Leadership Theories</a:t>
            </a:r>
            <a:endParaRPr lang="en-US" dirty="0"/>
          </a:p>
        </p:txBody>
      </p:sp>
      <p:sp>
        <p:nvSpPr>
          <p:cNvPr id="3" name="Content Placeholder 2">
            <a:extLst>
              <a:ext uri="{FF2B5EF4-FFF2-40B4-BE49-F238E27FC236}">
                <a16:creationId xmlns:a16="http://schemas.microsoft.com/office/drawing/2014/main" id="{EC819473-FAA2-4326-A11D-3C03AC05E23F}"/>
              </a:ext>
            </a:extLst>
          </p:cNvPr>
          <p:cNvSpPr>
            <a:spLocks noGrp="1"/>
          </p:cNvSpPr>
          <p:nvPr>
            <p:ph idx="1"/>
          </p:nvPr>
        </p:nvSpPr>
        <p:spPr/>
        <p:txBody>
          <a:bodyPr/>
          <a:lstStyle/>
          <a:p>
            <a:pPr marL="0" indent="0">
              <a:buNone/>
            </a:pPr>
            <a:r>
              <a:rPr lang="en-US" altLang="en-US" b="1" dirty="0">
                <a:latin typeface="Calibri" panose="020F0502020204030204" pitchFamily="34" charset="0"/>
                <a:cs typeface="Arial" charset="0"/>
              </a:rPr>
              <a:t>Authoritarian leadership </a:t>
            </a:r>
          </a:p>
          <a:p>
            <a:r>
              <a:rPr lang="en-US" altLang="en-US" sz="2200" dirty="0">
                <a:latin typeface="Calibri" panose="020F0502020204030204" pitchFamily="34" charset="0"/>
                <a:cs typeface="Arial" charset="0"/>
              </a:rPr>
              <a:t>Leadership style in which the leader retains a great deal of authority</a:t>
            </a:r>
          </a:p>
          <a:p>
            <a:pPr marL="0" indent="0">
              <a:buNone/>
            </a:pPr>
            <a:endParaRPr lang="en-US" altLang="en-US" sz="1200" dirty="0">
              <a:latin typeface="Calibri" panose="020F0502020204030204" pitchFamily="34" charset="0"/>
              <a:cs typeface="Arial" charset="0"/>
            </a:endParaRPr>
          </a:p>
          <a:p>
            <a:pPr marL="0" indent="0">
              <a:buNone/>
            </a:pPr>
            <a:r>
              <a:rPr lang="en-US" altLang="en-US" b="1" dirty="0">
                <a:latin typeface="Calibri" panose="020F0502020204030204" pitchFamily="34" charset="0"/>
                <a:cs typeface="Arial" charset="0"/>
              </a:rPr>
              <a:t>Democratic leadership </a:t>
            </a:r>
          </a:p>
          <a:p>
            <a:r>
              <a:rPr lang="en-US" altLang="en-US" sz="2200" dirty="0">
                <a:latin typeface="Calibri" panose="020F0502020204030204" pitchFamily="34" charset="0"/>
                <a:cs typeface="Arial" charset="0"/>
              </a:rPr>
              <a:t>Leadership style in which the leader allows subordinates to participate in decision making and problem solving</a:t>
            </a:r>
          </a:p>
          <a:p>
            <a:pPr marL="457200" lvl="1" indent="0">
              <a:buNone/>
            </a:pPr>
            <a:endParaRPr lang="en-US" altLang="en-US" sz="1200" dirty="0">
              <a:latin typeface="Calibri" panose="020F0502020204030204" pitchFamily="34" charset="0"/>
              <a:cs typeface="Arial" charset="0"/>
            </a:endParaRPr>
          </a:p>
          <a:p>
            <a:pPr marL="0" indent="0">
              <a:buNone/>
            </a:pPr>
            <a:r>
              <a:rPr lang="en-US" altLang="en-US" b="1" dirty="0">
                <a:latin typeface="Calibri" panose="020F0502020204030204" pitchFamily="34" charset="0"/>
                <a:cs typeface="Arial" charset="0"/>
              </a:rPr>
              <a:t>Laissez-faire leadership</a:t>
            </a:r>
          </a:p>
          <a:p>
            <a:r>
              <a:rPr lang="en-US" altLang="en-US" sz="2200" dirty="0">
                <a:latin typeface="Calibri" panose="020F0502020204030204" pitchFamily="34" charset="0"/>
                <a:cs typeface="Arial" charset="0"/>
              </a:rPr>
              <a:t>Leadership style in which the leader is uninvolved and lets subordinates direct themselves</a:t>
            </a:r>
          </a:p>
          <a:p>
            <a:pPr marL="0" indent="0">
              <a:buNone/>
            </a:pPr>
            <a:endParaRPr lang="en-US" dirty="0"/>
          </a:p>
        </p:txBody>
      </p:sp>
    </p:spTree>
    <p:extLst>
      <p:ext uri="{BB962C8B-B14F-4D97-AF65-F5344CB8AC3E}">
        <p14:creationId xmlns:p14="http://schemas.microsoft.com/office/powerpoint/2010/main" val="2920961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9D8870-34EE-4800-A5E6-046694AB1548}"/>
              </a:ext>
            </a:extLst>
          </p:cNvPr>
          <p:cNvSpPr>
            <a:spLocks noGrp="1"/>
          </p:cNvSpPr>
          <p:nvPr>
            <p:ph type="title"/>
          </p:nvPr>
        </p:nvSpPr>
        <p:spPr/>
        <p:txBody>
          <a:bodyPr/>
          <a:lstStyle/>
          <a:p>
            <a:r>
              <a:rPr lang="en-US" altLang="en-US" dirty="0"/>
              <a:t>	Figure 2.1: Possibilities for Retaining Authority</a:t>
            </a:r>
            <a:endParaRPr lang="en-US" dirty="0"/>
          </a:p>
        </p:txBody>
      </p:sp>
      <p:pic>
        <p:nvPicPr>
          <p:cNvPr id="6" name="Picture 5" descr="The image illustrates the possibilities for retaining authority by managers.">
            <a:extLst>
              <a:ext uri="{FF2B5EF4-FFF2-40B4-BE49-F238E27FC236}">
                <a16:creationId xmlns:a16="http://schemas.microsoft.com/office/drawing/2014/main" id="{BF824499-BE24-4D3D-B728-3AB07A3E0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979036"/>
            <a:ext cx="8312727" cy="2899926"/>
          </a:xfrm>
          <a:prstGeom prst="rect">
            <a:avLst/>
          </a:prstGeom>
        </p:spPr>
      </p:pic>
      <p:sp>
        <p:nvSpPr>
          <p:cNvPr id="10" name="Content Placeholder 9">
            <a:extLst>
              <a:ext uri="{FF2B5EF4-FFF2-40B4-BE49-F238E27FC236}">
                <a16:creationId xmlns:a16="http://schemas.microsoft.com/office/drawing/2014/main" id="{6FD482FD-5497-4119-9520-56C6E04DE338}"/>
              </a:ext>
            </a:extLst>
          </p:cNvPr>
          <p:cNvSpPr>
            <a:spLocks noGrp="1"/>
          </p:cNvSpPr>
          <p:nvPr>
            <p:ph idx="1"/>
          </p:nvPr>
        </p:nvSpPr>
        <p:spPr>
          <a:xfrm>
            <a:off x="502511" y="4828920"/>
            <a:ext cx="8229600" cy="381000"/>
          </a:xfrm>
        </p:spPr>
        <p:txBody>
          <a:bodyPr/>
          <a:lstStyle/>
          <a:p>
            <a:pPr marL="0" indent="0">
              <a:buNone/>
            </a:pPr>
            <a:r>
              <a:rPr lang="en-US" sz="1200" dirty="0"/>
              <a:t>Source: Adapted from Robert Tannenbaum and Warren Schmidt, “How to Choose a Leadership Pattern,” </a:t>
            </a:r>
            <a:r>
              <a:rPr lang="en-US" sz="1200" i="1" dirty="0"/>
              <a:t>Harvard Business Review</a:t>
            </a:r>
            <a:r>
              <a:rPr lang="en-US" sz="1200" dirty="0"/>
              <a:t>, May–June 1973. </a:t>
            </a:r>
          </a:p>
        </p:txBody>
      </p:sp>
      <p:sp>
        <p:nvSpPr>
          <p:cNvPr id="8" name="Content Placeholder 9">
            <a:extLst>
              <a:ext uri="{FF2B5EF4-FFF2-40B4-BE49-F238E27FC236}">
                <a16:creationId xmlns:a16="http://schemas.microsoft.com/office/drawing/2014/main" id="{5B2A2C06-F956-4C9C-8E27-131DB4223EE4}"/>
              </a:ext>
            </a:extLst>
          </p:cNvPr>
          <p:cNvSpPr txBox="1">
            <a:spLocks/>
          </p:cNvSpPr>
          <p:nvPr/>
        </p:nvSpPr>
        <p:spPr>
          <a:xfrm>
            <a:off x="838200" y="5638798"/>
            <a:ext cx="8229600" cy="381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dirty="0">
                <a:hlinkClick r:id="rId4" action="ppaction://hlinksldjump"/>
              </a:rPr>
              <a:t>Jump to Figure 2.1: Possibilities for retaining authority, Appendix</a:t>
            </a:r>
            <a:endParaRPr lang="en-US" sz="1200" dirty="0"/>
          </a:p>
        </p:txBody>
      </p:sp>
    </p:spTree>
    <p:extLst>
      <p:ext uri="{BB962C8B-B14F-4D97-AF65-F5344CB8AC3E}">
        <p14:creationId xmlns:p14="http://schemas.microsoft.com/office/powerpoint/2010/main" val="360998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001187-CF32-447A-B7A3-EF79C4B6E892}"/>
              </a:ext>
            </a:extLst>
          </p:cNvPr>
          <p:cNvSpPr>
            <a:spLocks noGrp="1"/>
          </p:cNvSpPr>
          <p:nvPr>
            <p:ph type="title"/>
          </p:nvPr>
        </p:nvSpPr>
        <p:spPr/>
        <p:txBody>
          <a:bodyPr/>
          <a:lstStyle/>
          <a:p>
            <a:r>
              <a:rPr lang="en-US" altLang="en-US" dirty="0"/>
              <a:t>The Managerial Grid</a:t>
            </a:r>
            <a:endParaRPr lang="en-US" dirty="0"/>
          </a:p>
        </p:txBody>
      </p:sp>
      <p:sp>
        <p:nvSpPr>
          <p:cNvPr id="3" name="Content Placeholder 2">
            <a:extLst>
              <a:ext uri="{FF2B5EF4-FFF2-40B4-BE49-F238E27FC236}">
                <a16:creationId xmlns:a16="http://schemas.microsoft.com/office/drawing/2014/main" id="{2D74D787-57C2-4B80-B56F-AF66B212C598}"/>
              </a:ext>
            </a:extLst>
          </p:cNvPr>
          <p:cNvSpPr>
            <a:spLocks noGrp="1"/>
          </p:cNvSpPr>
          <p:nvPr>
            <p:ph idx="1"/>
          </p:nvPr>
        </p:nvSpPr>
        <p:spPr/>
        <p:txBody>
          <a:bodyPr/>
          <a:lstStyle/>
          <a:p>
            <a:pPr marL="0" indent="0">
              <a:buNone/>
            </a:pPr>
            <a:r>
              <a:rPr lang="en-US" altLang="en-US" dirty="0">
                <a:latin typeface="Calibri" panose="020F0502020204030204" pitchFamily="34" charset="0"/>
                <a:cs typeface="Arial" charset="0"/>
              </a:rPr>
              <a:t>Types of leaders</a:t>
            </a:r>
          </a:p>
          <a:p>
            <a:r>
              <a:rPr lang="en-US" altLang="en-US" sz="2200" dirty="0">
                <a:latin typeface="Calibri" panose="020F0502020204030204" pitchFamily="34" charset="0"/>
                <a:cs typeface="Arial" charset="0"/>
              </a:rPr>
              <a:t>Task-oriented leader: Focuses on the jobs to be done and the goals to be accomplished</a:t>
            </a:r>
          </a:p>
          <a:p>
            <a:r>
              <a:rPr lang="en-US" altLang="en-US" sz="2200" dirty="0">
                <a:latin typeface="Calibri" panose="020F0502020204030204" pitchFamily="34" charset="0"/>
                <a:cs typeface="Arial" charset="0"/>
              </a:rPr>
              <a:t>People-oriented leader: Primarily concerned with the well-being of the employees being managed</a:t>
            </a:r>
          </a:p>
          <a:p>
            <a:pPr marL="0" indent="0">
              <a:buNone/>
            </a:pPr>
            <a:endParaRPr lang="en-US" altLang="en-US" sz="1200" dirty="0">
              <a:latin typeface="Calibri" panose="020F0502020204030204" pitchFamily="34" charset="0"/>
              <a:cs typeface="Arial" charset="0"/>
            </a:endParaRPr>
          </a:p>
          <a:p>
            <a:pPr marL="0" indent="0">
              <a:buNone/>
            </a:pPr>
            <a:r>
              <a:rPr lang="en-US" altLang="en-US" dirty="0">
                <a:latin typeface="Calibri" panose="020F0502020204030204" pitchFamily="34" charset="0"/>
                <a:cs typeface="Arial" charset="0"/>
              </a:rPr>
              <a:t>Supervisors contribute to positive results when they:</a:t>
            </a:r>
          </a:p>
          <a:p>
            <a:pPr marL="0" indent="0">
              <a:buNone/>
            </a:pPr>
            <a:endParaRPr lang="en-US" altLang="en-US" sz="800" dirty="0">
              <a:latin typeface="Calibri" panose="020F0502020204030204" pitchFamily="34" charset="0"/>
              <a:cs typeface="Arial" charset="0"/>
            </a:endParaRPr>
          </a:p>
          <a:p>
            <a:r>
              <a:rPr lang="en-US" altLang="en-US" sz="2200" dirty="0">
                <a:latin typeface="Calibri" panose="020F0502020204030204" pitchFamily="34" charset="0"/>
                <a:cs typeface="Arial" charset="0"/>
              </a:rPr>
              <a:t>Help employees see their work as meaningful</a:t>
            </a:r>
          </a:p>
          <a:p>
            <a:r>
              <a:rPr lang="en-US" altLang="en-US" sz="2200" dirty="0">
                <a:latin typeface="Calibri" panose="020F0502020204030204" pitchFamily="34" charset="0"/>
                <a:cs typeface="Arial" charset="0"/>
              </a:rPr>
              <a:t>Give them resources to get the job done </a:t>
            </a:r>
          </a:p>
          <a:p>
            <a:r>
              <a:rPr lang="en-US" altLang="en-US" sz="2200" dirty="0">
                <a:latin typeface="Calibri" panose="020F0502020204030204" pitchFamily="34" charset="0"/>
                <a:cs typeface="Arial" charset="0"/>
              </a:rPr>
              <a:t>Appreciate the accomplishments of the employees</a:t>
            </a:r>
          </a:p>
          <a:p>
            <a:pPr lvl="1"/>
            <a:endParaRPr lang="en-US" altLang="en-US" dirty="0">
              <a:latin typeface="Calibri" panose="020F0502020204030204" pitchFamily="34" charset="0"/>
              <a:cs typeface="Arial" charset="0"/>
            </a:endParaRPr>
          </a:p>
          <a:p>
            <a:endParaRPr lang="en-US" dirty="0"/>
          </a:p>
        </p:txBody>
      </p:sp>
    </p:spTree>
    <p:extLst>
      <p:ext uri="{BB962C8B-B14F-4D97-AF65-F5344CB8AC3E}">
        <p14:creationId xmlns:p14="http://schemas.microsoft.com/office/powerpoint/2010/main" val="327715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2.2: The Managerial Grid</a:t>
            </a:r>
          </a:p>
        </p:txBody>
      </p:sp>
      <p:pic>
        <p:nvPicPr>
          <p:cNvPr id="4" name="Picture 3" descr="This figure depicts the managerial gri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0" y="990600"/>
            <a:ext cx="5105400" cy="4847675"/>
          </a:xfrm>
          <a:prstGeom prst="rect">
            <a:avLst/>
          </a:prstGeom>
        </p:spPr>
      </p:pic>
      <p:sp>
        <p:nvSpPr>
          <p:cNvPr id="6" name="Content Placeholder 9">
            <a:extLst>
              <a:ext uri="{FF2B5EF4-FFF2-40B4-BE49-F238E27FC236}">
                <a16:creationId xmlns:a16="http://schemas.microsoft.com/office/drawing/2014/main" id="{5B2A2C06-F956-4C9C-8E27-131DB4223EE4}"/>
              </a:ext>
            </a:extLst>
          </p:cNvPr>
          <p:cNvSpPr txBox="1">
            <a:spLocks/>
          </p:cNvSpPr>
          <p:nvPr/>
        </p:nvSpPr>
        <p:spPr>
          <a:xfrm>
            <a:off x="762000" y="5990675"/>
            <a:ext cx="8229600" cy="381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dirty="0">
                <a:hlinkClick r:id="rId4" action="ppaction://hlinksldjump"/>
              </a:rPr>
              <a:t>Jump to Figure 2.2: The Managerial Grid, Appendix</a:t>
            </a:r>
            <a:endParaRPr lang="en-US" sz="1200" dirty="0"/>
          </a:p>
        </p:txBody>
      </p:sp>
    </p:spTree>
    <p:extLst>
      <p:ext uri="{BB962C8B-B14F-4D97-AF65-F5344CB8AC3E}">
        <p14:creationId xmlns:p14="http://schemas.microsoft.com/office/powerpoint/2010/main" val="321708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310E-923E-451D-9F93-A77322E62493}"/>
              </a:ext>
            </a:extLst>
          </p:cNvPr>
          <p:cNvSpPr>
            <a:spLocks noGrp="1"/>
          </p:cNvSpPr>
          <p:nvPr>
            <p:ph type="title"/>
          </p:nvPr>
        </p:nvSpPr>
        <p:spPr/>
        <p:txBody>
          <a:bodyPr/>
          <a:lstStyle/>
          <a:p>
            <a:r>
              <a:rPr lang="en-US" altLang="en-US"/>
              <a:t>Contingency Theories of Leadership, 1</a:t>
            </a:r>
            <a:endParaRPr lang="en-US" dirty="0"/>
          </a:p>
        </p:txBody>
      </p:sp>
      <p:sp>
        <p:nvSpPr>
          <p:cNvPr id="3" name="Content Placeholder 2">
            <a:extLst>
              <a:ext uri="{FF2B5EF4-FFF2-40B4-BE49-F238E27FC236}">
                <a16:creationId xmlns:a16="http://schemas.microsoft.com/office/drawing/2014/main" id="{7F5A546B-D36A-4989-BF90-D8B61CCFE8C8}"/>
              </a:ext>
            </a:extLst>
          </p:cNvPr>
          <p:cNvSpPr>
            <a:spLocks noGrp="1"/>
          </p:cNvSpPr>
          <p:nvPr>
            <p:ph idx="1"/>
          </p:nvPr>
        </p:nvSpPr>
        <p:spPr/>
        <p:txBody>
          <a:bodyPr/>
          <a:lstStyle/>
          <a:p>
            <a:pPr marL="0" indent="0">
              <a:buNone/>
            </a:pPr>
            <a:r>
              <a:rPr lang="en-US" altLang="en-US" dirty="0"/>
              <a:t>Fiedler’s Contingency Model</a:t>
            </a:r>
          </a:p>
          <a:p>
            <a:r>
              <a:rPr lang="en-US" altLang="en-US" sz="2200" dirty="0"/>
              <a:t>Each leader has a preferred leadership style, which may be relationship oriented or task oriented</a:t>
            </a:r>
          </a:p>
          <a:p>
            <a:r>
              <a:rPr lang="en-US" altLang="en-US" sz="2200" dirty="0"/>
              <a:t>Performance depends on three characteristics of the leadership situation</a:t>
            </a:r>
            <a:endParaRPr lang="en-US" altLang="en-US" dirty="0"/>
          </a:p>
          <a:p>
            <a:pPr lvl="1"/>
            <a:r>
              <a:rPr lang="en-US" altLang="en-US" dirty="0"/>
              <a:t>Leader and member relations</a:t>
            </a:r>
          </a:p>
          <a:p>
            <a:pPr lvl="1"/>
            <a:r>
              <a:rPr lang="en-US" altLang="en-US" dirty="0"/>
              <a:t>Task structure</a:t>
            </a:r>
          </a:p>
          <a:p>
            <a:pPr lvl="1"/>
            <a:r>
              <a:rPr lang="en-US" altLang="en-US" dirty="0"/>
              <a:t>Position power of the leader</a:t>
            </a:r>
          </a:p>
          <a:p>
            <a:r>
              <a:rPr lang="en-US" altLang="en-US" sz="2200" dirty="0">
                <a:latin typeface="Calibri" panose="020F0502020204030204" pitchFamily="34" charset="0"/>
                <a:cs typeface="Arial" charset="0"/>
              </a:rPr>
              <a:t>Recommends that a leader determine whether his or her preferred leadership style fits the situation </a:t>
            </a:r>
          </a:p>
          <a:p>
            <a:pPr lvl="1"/>
            <a:r>
              <a:rPr lang="en-US" altLang="en-US" dirty="0">
                <a:latin typeface="Calibri" panose="020F0502020204030204" pitchFamily="34" charset="0"/>
                <a:cs typeface="Arial" charset="0"/>
              </a:rPr>
              <a:t>If not, the leader should try to change the characteristics of the situation</a:t>
            </a:r>
          </a:p>
          <a:p>
            <a:pPr marL="0" indent="0">
              <a:buNone/>
            </a:pPr>
            <a:endParaRPr lang="en-US" altLang="en-US" sz="1200" dirty="0">
              <a:latin typeface="Calibri" panose="020F0502020204030204" pitchFamily="34" charset="0"/>
              <a:cs typeface="Arial" charset="0"/>
            </a:endParaRPr>
          </a:p>
          <a:p>
            <a:pPr marL="0" indent="0">
              <a:buNone/>
            </a:pPr>
            <a:endParaRPr lang="en-US" b="1" dirty="0"/>
          </a:p>
          <a:p>
            <a:pPr marL="0" indent="0">
              <a:buNone/>
            </a:pPr>
            <a:endParaRPr lang="en-US" altLang="en-US" dirty="0">
              <a:latin typeface="Calibri" panose="020F0502020204030204" pitchFamily="34" charset="0"/>
              <a:cs typeface="Arial" charset="0"/>
            </a:endParaRPr>
          </a:p>
          <a:p>
            <a:pPr marL="0" indent="0">
              <a:buNone/>
            </a:pPr>
            <a:endParaRPr lang="en-US" dirty="0"/>
          </a:p>
          <a:p>
            <a:pPr lvl="1"/>
            <a:endParaRPr lang="en-US" altLang="en-US" dirty="0"/>
          </a:p>
          <a:p>
            <a:endParaRPr lang="en-US" dirty="0"/>
          </a:p>
        </p:txBody>
      </p:sp>
    </p:spTree>
    <p:extLst>
      <p:ext uri="{BB962C8B-B14F-4D97-AF65-F5344CB8AC3E}">
        <p14:creationId xmlns:p14="http://schemas.microsoft.com/office/powerpoint/2010/main" val="2971341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Fiedler’s Contingency Model of Leadership, 1</a:t>
            </a:r>
          </a:p>
        </p:txBody>
      </p:sp>
      <p:graphicFrame>
        <p:nvGraphicFramePr>
          <p:cNvPr id="3" name="Table 2">
            <a:extLst>
              <a:ext uri="{FF2B5EF4-FFF2-40B4-BE49-F238E27FC236}">
                <a16:creationId xmlns:a16="http://schemas.microsoft.com/office/drawing/2014/main" id="{444C3AC6-69A7-4051-B54B-5B66BFB73802}"/>
              </a:ext>
            </a:extLst>
          </p:cNvPr>
          <p:cNvGraphicFramePr>
            <a:graphicFrameLocks noGrp="1"/>
          </p:cNvGraphicFramePr>
          <p:nvPr>
            <p:extLst>
              <p:ext uri="{D42A27DB-BD31-4B8C-83A1-F6EECF244321}">
                <p14:modId xmlns:p14="http://schemas.microsoft.com/office/powerpoint/2010/main" val="2031146630"/>
              </p:ext>
            </p:extLst>
          </p:nvPr>
        </p:nvGraphicFramePr>
        <p:xfrm>
          <a:off x="457200" y="1219200"/>
          <a:ext cx="8229600" cy="3957056"/>
        </p:xfrm>
        <a:graphic>
          <a:graphicData uri="http://schemas.openxmlformats.org/drawingml/2006/table">
            <a:tbl>
              <a:tblPr firstRow="1" bandRow="1">
                <a:tableStyleId>{8799B23B-EC83-4686-B30A-512413B5E67A}</a:tableStyleId>
              </a:tblPr>
              <a:tblGrid>
                <a:gridCol w="1904999">
                  <a:extLst>
                    <a:ext uri="{9D8B030D-6E8A-4147-A177-3AD203B41FA5}">
                      <a16:colId xmlns:a16="http://schemas.microsoft.com/office/drawing/2014/main" val="2410674629"/>
                    </a:ext>
                  </a:extLst>
                </a:gridCol>
                <a:gridCol w="1434548">
                  <a:extLst>
                    <a:ext uri="{9D8B030D-6E8A-4147-A177-3AD203B41FA5}">
                      <a16:colId xmlns:a16="http://schemas.microsoft.com/office/drawing/2014/main" val="1261823714"/>
                    </a:ext>
                  </a:extLst>
                </a:gridCol>
                <a:gridCol w="1311965">
                  <a:extLst>
                    <a:ext uri="{9D8B030D-6E8A-4147-A177-3AD203B41FA5}">
                      <a16:colId xmlns:a16="http://schemas.microsoft.com/office/drawing/2014/main" val="2472536301"/>
                    </a:ext>
                  </a:extLst>
                </a:gridCol>
                <a:gridCol w="1497499">
                  <a:extLst>
                    <a:ext uri="{9D8B030D-6E8A-4147-A177-3AD203B41FA5}">
                      <a16:colId xmlns:a16="http://schemas.microsoft.com/office/drawing/2014/main" val="3312147003"/>
                    </a:ext>
                  </a:extLst>
                </a:gridCol>
                <a:gridCol w="2080589">
                  <a:extLst>
                    <a:ext uri="{9D8B030D-6E8A-4147-A177-3AD203B41FA5}">
                      <a16:colId xmlns:a16="http://schemas.microsoft.com/office/drawing/2014/main" val="2284924364"/>
                    </a:ext>
                  </a:extLst>
                </a:gridCol>
              </a:tblGrid>
              <a:tr h="10432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Leader-Member Relations</a:t>
                      </a:r>
                      <a:endParaRPr lang="en-US" sz="1800" b="0" i="0" u="none" strike="noStrike" kern="1200" baseline="0" dirty="0">
                        <a:solidFill>
                          <a:schemeClr val="bg1"/>
                        </a:solidFill>
                        <a:latin typeface="+mn-lt"/>
                        <a:ea typeface="+mn-ea"/>
                        <a:cs typeface="+mn-cs"/>
                      </a:endParaRP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Good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Good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Good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Good</a:t>
                      </a:r>
                    </a:p>
                    <a:p>
                      <a:pPr algn="ctr"/>
                      <a:endParaRPr lang="en-US" dirty="0"/>
                    </a:p>
                  </a:txBody>
                  <a:tcPr>
                    <a:noFill/>
                  </a:tcPr>
                </a:tc>
                <a:extLst>
                  <a:ext uri="{0D108BD9-81ED-4DB2-BD59-A6C34878D82A}">
                    <a16:rowId xmlns:a16="http://schemas.microsoft.com/office/drawing/2014/main" val="893128631"/>
                  </a:ext>
                </a:extLst>
              </a:tr>
              <a:tr h="10446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Task Structure</a:t>
                      </a:r>
                      <a:endParaRPr lang="en-US" sz="1800" b="0" i="0" u="none" strike="noStrike" kern="1200" baseline="0" dirty="0">
                        <a:solidFill>
                          <a:schemeClr val="bg1"/>
                        </a:solidFill>
                        <a:latin typeface="+mn-lt"/>
                        <a:ea typeface="+mn-ea"/>
                        <a:cs typeface="+mn-cs"/>
                      </a:endParaRP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Structured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Structured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Unstructured</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Unstructured</a:t>
                      </a:r>
                    </a:p>
                    <a:p>
                      <a:pPr algn="ctr"/>
                      <a:endParaRPr lang="en-US" dirty="0"/>
                    </a:p>
                  </a:txBody>
                  <a:tcPr>
                    <a:noFill/>
                  </a:tcPr>
                </a:tc>
                <a:extLst>
                  <a:ext uri="{0D108BD9-81ED-4DB2-BD59-A6C34878D82A}">
                    <a16:rowId xmlns:a16="http://schemas.microsoft.com/office/drawing/2014/main" val="3193139450"/>
                  </a:ext>
                </a:extLst>
              </a:tr>
              <a:tr h="9547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Leader Position Power</a:t>
                      </a:r>
                      <a:endParaRPr lang="en-US" sz="1800" b="0" i="0" u="none" strike="noStrike" kern="1200" baseline="0" dirty="0">
                        <a:solidFill>
                          <a:schemeClr val="bg1"/>
                        </a:solidFill>
                        <a:latin typeface="+mn-lt"/>
                        <a:ea typeface="+mn-ea"/>
                        <a:cs typeface="+mn-cs"/>
                      </a:endParaRP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Strong</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Weak</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Strong</a:t>
                      </a:r>
                    </a:p>
                    <a:p>
                      <a:pPr algn="ctr"/>
                      <a:endParaRPr lang="en-US" dirty="0"/>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Weak</a:t>
                      </a:r>
                    </a:p>
                    <a:p>
                      <a:pPr algn="ctr"/>
                      <a:endParaRPr lang="en-US" dirty="0"/>
                    </a:p>
                  </a:txBody>
                  <a:tcPr>
                    <a:noFill/>
                  </a:tcPr>
                </a:tc>
                <a:extLst>
                  <a:ext uri="{0D108BD9-81ED-4DB2-BD59-A6C34878D82A}">
                    <a16:rowId xmlns:a16="http://schemas.microsoft.com/office/drawing/2014/main" val="2661917217"/>
                  </a:ext>
                </a:extLst>
              </a:tr>
              <a:tr h="914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Which Leader Performs Better?</a:t>
                      </a:r>
                      <a:endParaRPr lang="en-US" sz="1800" b="0" i="0" u="none" strike="noStrike" kern="1200" baseline="0" dirty="0">
                        <a:solidFill>
                          <a:schemeClr val="bg1"/>
                        </a:solidFill>
                        <a:latin typeface="+mn-lt"/>
                        <a:ea typeface="+mn-ea"/>
                        <a:cs typeface="+mn-cs"/>
                      </a:endParaRP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Task-Oriented Leader</a:t>
                      </a: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Task-Oriented Leader</a:t>
                      </a: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Task-Oriented Leader</a:t>
                      </a:r>
                    </a:p>
                  </a:txBody>
                  <a:tcPr>
                    <a:solidFill>
                      <a:srgbClr val="C30C2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Relationship-Oriented Leader</a:t>
                      </a:r>
                    </a:p>
                  </a:txBody>
                  <a:tcPr>
                    <a:solidFill>
                      <a:srgbClr val="C30C20"/>
                    </a:solidFill>
                  </a:tcPr>
                </a:tc>
                <a:extLst>
                  <a:ext uri="{0D108BD9-81ED-4DB2-BD59-A6C34878D82A}">
                    <a16:rowId xmlns:a16="http://schemas.microsoft.com/office/drawing/2014/main" val="3839157430"/>
                  </a:ext>
                </a:extLst>
              </a:tr>
            </a:tbl>
          </a:graphicData>
        </a:graphic>
      </p:graphicFrame>
    </p:spTree>
    <p:extLst>
      <p:ext uri="{BB962C8B-B14F-4D97-AF65-F5344CB8AC3E}">
        <p14:creationId xmlns:p14="http://schemas.microsoft.com/office/powerpoint/2010/main" val="1893891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HHE_Accessible_PPT_Template-v3">
  <a:themeElements>
    <a:clrScheme name="Custom 14">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00"/>
      </a:hlink>
      <a:folHlink>
        <a:srgbClr val="C30C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MHHE_Accessible_PPT_Template-v3">
  <a:themeElements>
    <a:clrScheme name="Custom 1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00"/>
      </a:hlink>
      <a:folHlink>
        <a:srgbClr val="C30C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B1605E6CAFF34DA7688D4A3DE741FC" ma:contentTypeVersion="" ma:contentTypeDescription="Create a new document." ma:contentTypeScope="" ma:versionID="05ef95cd2ad246d0c8271ec60b17ad4f">
  <xsd:schema xmlns:xsd="http://www.w3.org/2001/XMLSchema" xmlns:xs="http://www.w3.org/2001/XMLSchema" xmlns:p="http://schemas.microsoft.com/office/2006/metadata/properties" xmlns:ns2="dd132adf-85ac-4a18-8a8f-eabd02632a11" xmlns:ns3="8f5cc36b-c016-4758-adce-9e0f69c0453c" targetNamespace="http://schemas.microsoft.com/office/2006/metadata/properties" ma:root="true" ma:fieldsID="c503de9789163bd5bbe326fdacfa265e" ns2:_="" ns3:_="">
    <xsd:import namespace="dd132adf-85ac-4a18-8a8f-eabd02632a11"/>
    <xsd:import namespace="8f5cc36b-c016-4758-adce-9e0f69c0453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32adf-85ac-4a18-8a8f-eabd02632a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5cc36b-c016-4758-adce-9e0f69c0453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FEC6BC-6B5E-4D06-92D8-309C0EE1586F}">
  <ds:schemaRefs>
    <ds:schemaRef ds:uri="http://purl.org/dc/elements/1.1/"/>
    <ds:schemaRef ds:uri="http://purl.org/dc/dcmitype/"/>
    <ds:schemaRef ds:uri="http://purl.org/dc/terms/"/>
    <ds:schemaRef ds:uri="8f5cc36b-c016-4758-adce-9e0f69c0453c"/>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d132adf-85ac-4a18-8a8f-eabd02632a11"/>
    <ds:schemaRef ds:uri="http://schemas.microsoft.com/office/2006/metadata/properties"/>
  </ds:schemaRefs>
</ds:datastoreItem>
</file>

<file path=customXml/itemProps2.xml><?xml version="1.0" encoding="utf-8"?>
<ds:datastoreItem xmlns:ds="http://schemas.openxmlformats.org/officeDocument/2006/customXml" ds:itemID="{07AD84BD-5169-45D2-AB63-CED1754B7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132adf-85ac-4a18-8a8f-eabd02632a11"/>
    <ds:schemaRef ds:uri="8f5cc36b-c016-4758-adce-9e0f69c04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F93DE8-3BE0-4797-BE8A-29A1822002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1097</TotalTime>
  <Words>2092</Words>
  <Application>Microsoft Office PowerPoint</Application>
  <PresentationFormat>On-screen Show (4:3)</PresentationFormat>
  <Paragraphs>258</Paragraphs>
  <Slides>27</Slides>
  <Notes>17</Notes>
  <HiddenSlides>4</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27</vt:i4>
      </vt:variant>
    </vt:vector>
  </HeadingPairs>
  <TitlesOfParts>
    <vt:vector size="42" baseType="lpstr">
      <vt:lpstr>Arial</vt:lpstr>
      <vt:lpstr>ArumSans Bold</vt:lpstr>
      <vt:lpstr>ArumSans Regular</vt:lpstr>
      <vt:lpstr>Calibri</vt:lpstr>
      <vt:lpstr>Vectipede Rg</vt:lpstr>
      <vt:lpstr>Wingdings</vt:lpstr>
      <vt:lpstr>MHHE_Accessible_PPT_Template-v3</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1_MHHE_Accessible_PPT_Template-v3</vt:lpstr>
      <vt:lpstr>Chapter 2</vt:lpstr>
      <vt:lpstr>Learning Objectives</vt:lpstr>
      <vt:lpstr>Leadership</vt:lpstr>
      <vt:lpstr>Leadership Theories</vt:lpstr>
      <vt:lpstr> Figure 2.1: Possibilities for Retaining Authority</vt:lpstr>
      <vt:lpstr>The Managerial Grid</vt:lpstr>
      <vt:lpstr>Figure 2.2: The Managerial Grid</vt:lpstr>
      <vt:lpstr>Contingency Theories of Leadership, 1</vt:lpstr>
      <vt:lpstr>Fiedler’s Contingency Model of Leadership, 1</vt:lpstr>
      <vt:lpstr>Fiedler’s Contingency Model of Leadership, 2</vt:lpstr>
      <vt:lpstr>Contingency Theories of Leadership, 2</vt:lpstr>
      <vt:lpstr>Figure 2.4: Model of the Life Cycle Theory of Leadership</vt:lpstr>
      <vt:lpstr>Path-Goal Theory, 1 </vt:lpstr>
      <vt:lpstr>Path-Goal Theory, 2</vt:lpstr>
      <vt:lpstr>Servant Leadership</vt:lpstr>
      <vt:lpstr>Entrepreneurial Leadership</vt:lpstr>
      <vt:lpstr>Choosing a Leadership Style, 1</vt:lpstr>
      <vt:lpstr>Choosing a Leadership Style, 2</vt:lpstr>
      <vt:lpstr>Supervisors’ Relationships with Their Employees, 1</vt:lpstr>
      <vt:lpstr>Supervisors’ Relationships with Their Employees, 2</vt:lpstr>
      <vt:lpstr>Supervisors’ Relationships with Their Managers</vt:lpstr>
      <vt:lpstr>Figure 2.6: What Managers Expect of Supervisors</vt:lpstr>
      <vt:lpstr>Supervisors’ Relationships with Their Peers</vt:lpstr>
      <vt:lpstr>APPENDICES</vt:lpstr>
      <vt:lpstr>  Figure 2.1: Possibilities for Retaining Authority, Appendix</vt:lpstr>
      <vt:lpstr>  Figure 2.2: The Managerial Grid, Appendix</vt:lpstr>
      <vt:lpstr>  Figure 2.4: Model of the Life Cycle Theory of Leadership, Appendix</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Hayes, Charice</cp:lastModifiedBy>
  <cp:revision>242</cp:revision>
  <dcterms:created xsi:type="dcterms:W3CDTF">2015-01-23T21:54:27Z</dcterms:created>
  <dcterms:modified xsi:type="dcterms:W3CDTF">2019-08-21T20:07:45Z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0x010100E3B1605E6CAFF34DA7688D4A3DE741FC</vt:lpwstr>
  </property>
</Properties>
</file>